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7" r:id="rId2"/>
    <p:sldId id="991" r:id="rId3"/>
    <p:sldId id="992" r:id="rId4"/>
    <p:sldId id="993" r:id="rId5"/>
    <p:sldId id="1017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1002" r:id="rId15"/>
    <p:sldId id="1003" r:id="rId16"/>
    <p:sldId id="1004" r:id="rId17"/>
    <p:sldId id="1005" r:id="rId18"/>
    <p:sldId id="1006" r:id="rId19"/>
    <p:sldId id="1007" r:id="rId20"/>
    <p:sldId id="1008" r:id="rId21"/>
    <p:sldId id="1009" r:id="rId22"/>
    <p:sldId id="1010" r:id="rId23"/>
    <p:sldId id="1011" r:id="rId24"/>
    <p:sldId id="1012" r:id="rId25"/>
    <p:sldId id="1013" r:id="rId26"/>
    <p:sldId id="1014" r:id="rId27"/>
    <p:sldId id="1015" r:id="rId28"/>
    <p:sldId id="1016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72"/>
      </p:cViewPr>
      <p:guideLst>
        <p:guide orient="horz" pos="7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64D2B-BA4E-480A-A956-103FA3EDD87C}" type="doc">
      <dgm:prSet loTypeId="urn:microsoft.com/office/officeart/2005/8/layout/orgChart1" loCatId="hierarchy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F29D8D07-FB8E-4167-8D06-FD9C6B209345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Nocturia</a:t>
          </a:r>
          <a:endParaRPr lang="en-GB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3138AD0-0CF0-4085-9BA8-EF060B8856CC}" type="parTrans" cxnId="{C2488DA5-3AC9-46CE-9E48-41906EA4FC5B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7AF5BD2C-E01F-4DD3-BE38-EF27A9D45789}" type="sibTrans" cxnId="{C2488DA5-3AC9-46CE-9E48-41906EA4FC5B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6E2FB267-7625-4BF8-8739-82C26B1ECB0E}">
      <dgm:prSet phldrT="[Text]"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Nocturnal urine volume </a:t>
          </a:r>
          <a:b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</a:br>
          <a: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&gt;33% of 24-h urine volume</a:t>
          </a:r>
          <a:endParaRPr lang="en-GB" sz="13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B6560532-9DD2-4F32-87A1-5632E4D25B1C}" type="parTrans" cxnId="{31414C42-D40E-4C2D-AAAF-DF730E385318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8DE29AD7-C4B6-4490-B076-9A40909384F6}" type="sibTrans" cxnId="{31414C42-D40E-4C2D-AAAF-DF730E385318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96E24D42-D664-4164-8271-06553F7E6CFA}">
      <dgm:prSet phldrT="[Text]"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24-h urine volume </a:t>
          </a:r>
          <a:b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</a:br>
          <a: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&gt;40 mL/kg</a:t>
          </a:r>
          <a:endParaRPr lang="en-GB" sz="13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C50BCCC7-DCC5-4F18-890E-411ECBC3ECFC}" type="parTrans" cxnId="{5DB71B03-BE1D-497A-BA16-BBF521E41F61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DD0C31D2-29AF-46F4-B32B-F534A98B07A0}" type="sibTrans" cxnId="{5DB71B03-BE1D-497A-BA16-BBF521E41F61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1ACE80F1-A77F-41ED-A367-4E969A170AE2}">
      <dgm:prSet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Urinary frequency</a:t>
          </a:r>
          <a:endParaRPr lang="en-GB" sz="13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B1739628-900E-46DB-86C3-E673413A67FC}" type="parTrans" cxnId="{6D574D8D-3ACD-4B54-BA76-B64B17D090D8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DEAED8D5-9A7D-4F96-A68A-C495FAA9AAFB}" type="sibTrans" cxnId="{6D574D8D-3ACD-4B54-BA76-B64B17D090D8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9D5B944F-C23D-434D-B02D-4CB7FDD60779}">
      <dgm:prSet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Reduced maximum voided volume</a:t>
          </a:r>
          <a:endParaRPr lang="en-GB" sz="13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D80EB477-D647-4791-A083-EEBC7F527A05}" type="parTrans" cxnId="{3D1A1A30-BEEE-4806-AEB8-ADA1D9561A98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677D6C62-FBB4-4565-81F8-81ADE3B68582}" type="sibTrans" cxnId="{3D1A1A30-BEEE-4806-AEB8-ADA1D9561A98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A71C9A97-F664-49C6-BB75-0D86DDA8306F}">
      <dgm:prSet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Global polyuria</a:t>
          </a:r>
        </a:p>
        <a:p>
          <a:r>
            <a:rPr lang="en-GB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(24h polyuria)</a:t>
          </a:r>
          <a:endParaRPr lang="en-GB" sz="14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C9032D18-D4D8-4BC7-8E8F-DC5AC003896C}" type="parTrans" cxnId="{0C1FBAAA-82FA-468E-9CEF-1356901349F6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525D92C0-1E67-4F85-AB7D-833723F915D4}" type="sibTrans" cxnId="{0C1FBAAA-82FA-468E-9CEF-1356901349F6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4603EE02-B3D7-4F05-9E5F-AD02C6EB64C4}">
      <dgm:prSet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Nocturnal polyuria</a:t>
          </a:r>
          <a:endParaRPr lang="en-GB" sz="14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BC00A29D-4712-4DC1-AFC7-43176B6EA11C}" type="parTrans" cxnId="{B3E9CF69-ACA6-4D7D-B1AC-E10951E16E84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F57DD406-C30F-4558-8D9E-0C9234DA2B87}" type="sibTrans" cxnId="{B3E9CF69-ACA6-4D7D-B1AC-E10951E16E84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409BED92-BCB7-4C51-A304-031A58B81C1A}">
      <dgm:prSet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OAB</a:t>
          </a:r>
        </a:p>
        <a:p>
          <a:r>
            <a:rPr lang="en-GB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BOO</a:t>
          </a:r>
          <a:endParaRPr lang="en-GB" sz="14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31E55468-1D5D-4CFF-8FE1-58804B4E0A74}" type="parTrans" cxnId="{2D62C6A9-2E39-4B9D-8FCC-93C0354CE3BF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E7D06276-DE67-40F2-8303-10E7B7277633}" type="sibTrans" cxnId="{2D62C6A9-2E39-4B9D-8FCC-93C0354CE3BF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58020252-1B73-4C91-99F3-23037B6BC6E2}">
      <dgm:prSet custT="1"/>
      <dgm:spPr>
        <a:solidFill>
          <a:schemeClr val="accent1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Reduced bladder capacity</a:t>
          </a:r>
        </a:p>
        <a:p>
          <a:r>
            <a:rPr lang="en-GB" sz="1200" b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-  anatomical</a:t>
          </a:r>
          <a:br>
            <a:rPr lang="en-GB" sz="1200" b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</a:br>
          <a:r>
            <a:rPr lang="en-GB" sz="1200" b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-  functional</a:t>
          </a:r>
          <a:endParaRPr lang="en-GB" sz="1200" b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EF560D81-C6B9-4E89-97D2-A16652D3E12F}" type="parTrans" cxnId="{903CE4F6-6219-4AB7-8187-FD8D54D16FE7}">
      <dgm:prSet/>
      <dgm:spPr>
        <a:ln>
          <a:solidFill>
            <a:schemeClr val="accent5">
              <a:lumMod val="75000"/>
            </a:schemeClr>
          </a:solidFill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133184D0-741F-4EAF-B19F-568FDFFD86C9}" type="sibTrans" cxnId="{903CE4F6-6219-4AB7-8187-FD8D54D16FE7}">
      <dgm:prSet/>
      <dgm:spPr/>
      <dgm:t>
        <a:bodyPr/>
        <a:lstStyle/>
        <a:p>
          <a:endParaRPr lang="en-GB" sz="3600" b="1">
            <a:solidFill>
              <a:srgbClr val="786E64"/>
            </a:solidFill>
            <a:latin typeface="Calibri" pitchFamily="34" charset="0"/>
            <a:cs typeface="Calibri" pitchFamily="34" charset="0"/>
          </a:endParaRPr>
        </a:p>
      </dgm:t>
    </dgm:pt>
    <dgm:pt modelId="{DE16DCD0-CE9A-43D4-A1CA-B70FF94CF7AB}" type="pres">
      <dgm:prSet presAssocID="{07664D2B-BA4E-480A-A956-103FA3EDD87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AD938FB-5E59-4B3D-91E7-0CFD742CCA04}" type="pres">
      <dgm:prSet presAssocID="{F29D8D07-FB8E-4167-8D06-FD9C6B209345}" presName="hierRoot1" presStyleCnt="0">
        <dgm:presLayoutVars>
          <dgm:hierBranch val="init"/>
        </dgm:presLayoutVars>
      </dgm:prSet>
      <dgm:spPr/>
    </dgm:pt>
    <dgm:pt modelId="{943C9EED-70A2-4C9C-B2B6-1159299732EE}" type="pres">
      <dgm:prSet presAssocID="{F29D8D07-FB8E-4167-8D06-FD9C6B209345}" presName="rootComposite1" presStyleCnt="0"/>
      <dgm:spPr/>
    </dgm:pt>
    <dgm:pt modelId="{C847DE66-3BD1-40F5-B713-5500A88C4948}" type="pres">
      <dgm:prSet presAssocID="{F29D8D07-FB8E-4167-8D06-FD9C6B209345}" presName="rootText1" presStyleLbl="node0" presStyleIdx="0" presStyleCnt="1" custScaleX="97781" custScaleY="55112" custLinFactNeighborY="-267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28A28E-71E7-44AD-B80A-CFB2763D205B}" type="pres">
      <dgm:prSet presAssocID="{F29D8D07-FB8E-4167-8D06-FD9C6B20934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24D90BB-8F47-480A-8A8A-967DA328F20F}" type="pres">
      <dgm:prSet presAssocID="{F29D8D07-FB8E-4167-8D06-FD9C6B209345}" presName="hierChild2" presStyleCnt="0"/>
      <dgm:spPr/>
    </dgm:pt>
    <dgm:pt modelId="{77B8C574-10FC-4154-8713-8DA5D763B83A}" type="pres">
      <dgm:prSet presAssocID="{D80EB477-D647-4791-A083-EEBC7F527A05}" presName="Name37" presStyleLbl="parChTrans1D2" presStyleIdx="0" presStyleCnt="4"/>
      <dgm:spPr/>
      <dgm:t>
        <a:bodyPr/>
        <a:lstStyle/>
        <a:p>
          <a:endParaRPr lang="en-GB"/>
        </a:p>
      </dgm:t>
    </dgm:pt>
    <dgm:pt modelId="{AED169E5-EAF7-47E7-B598-9B8B5FACAB31}" type="pres">
      <dgm:prSet presAssocID="{9D5B944F-C23D-434D-B02D-4CB7FDD60779}" presName="hierRoot2" presStyleCnt="0">
        <dgm:presLayoutVars>
          <dgm:hierBranch/>
        </dgm:presLayoutVars>
      </dgm:prSet>
      <dgm:spPr/>
    </dgm:pt>
    <dgm:pt modelId="{E8384F6D-0E08-4B50-BBEA-D2D653C86FB3}" type="pres">
      <dgm:prSet presAssocID="{9D5B944F-C23D-434D-B02D-4CB7FDD60779}" presName="rootComposite" presStyleCnt="0"/>
      <dgm:spPr/>
    </dgm:pt>
    <dgm:pt modelId="{415D88D3-BB2E-4ED8-B28F-D9D207E634AE}" type="pres">
      <dgm:prSet presAssocID="{9D5B944F-C23D-434D-B02D-4CB7FDD6077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C76759-D9E5-45C3-981A-0177FF3E140F}" type="pres">
      <dgm:prSet presAssocID="{9D5B944F-C23D-434D-B02D-4CB7FDD60779}" presName="rootConnector" presStyleLbl="node2" presStyleIdx="0" presStyleCnt="4"/>
      <dgm:spPr/>
      <dgm:t>
        <a:bodyPr/>
        <a:lstStyle/>
        <a:p>
          <a:endParaRPr lang="en-GB"/>
        </a:p>
      </dgm:t>
    </dgm:pt>
    <dgm:pt modelId="{F6D63AE0-23AE-49B9-9390-754C9728E65E}" type="pres">
      <dgm:prSet presAssocID="{9D5B944F-C23D-434D-B02D-4CB7FDD60779}" presName="hierChild4" presStyleCnt="0"/>
      <dgm:spPr/>
    </dgm:pt>
    <dgm:pt modelId="{80A20B24-303F-459C-BFB4-FE97D691E46C}" type="pres">
      <dgm:prSet presAssocID="{EF560D81-C6B9-4E89-97D2-A16652D3E12F}" presName="Name35" presStyleLbl="parChTrans1D3" presStyleIdx="0" presStyleCnt="4"/>
      <dgm:spPr/>
      <dgm:t>
        <a:bodyPr/>
        <a:lstStyle/>
        <a:p>
          <a:endParaRPr lang="en-GB"/>
        </a:p>
      </dgm:t>
    </dgm:pt>
    <dgm:pt modelId="{90A240B9-07C5-4909-BBC2-19816375C51A}" type="pres">
      <dgm:prSet presAssocID="{58020252-1B73-4C91-99F3-23037B6BC6E2}" presName="hierRoot2" presStyleCnt="0">
        <dgm:presLayoutVars>
          <dgm:hierBranch/>
        </dgm:presLayoutVars>
      </dgm:prSet>
      <dgm:spPr/>
    </dgm:pt>
    <dgm:pt modelId="{36C510C6-59F5-4517-B255-8A8B64CE07F8}" type="pres">
      <dgm:prSet presAssocID="{58020252-1B73-4C91-99F3-23037B6BC6E2}" presName="rootComposite" presStyleCnt="0"/>
      <dgm:spPr/>
    </dgm:pt>
    <dgm:pt modelId="{93F917D9-B39B-4C97-B1FA-BFCEDE470317}" type="pres">
      <dgm:prSet presAssocID="{58020252-1B73-4C91-99F3-23037B6BC6E2}" presName="rootText" presStyleLbl="node3" presStyleIdx="0" presStyleCnt="4" custScaleX="105812" custScaleY="1137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45D0FE-9693-49DF-8943-6ECE39905460}" type="pres">
      <dgm:prSet presAssocID="{58020252-1B73-4C91-99F3-23037B6BC6E2}" presName="rootConnector" presStyleLbl="node3" presStyleIdx="0" presStyleCnt="4"/>
      <dgm:spPr/>
      <dgm:t>
        <a:bodyPr/>
        <a:lstStyle/>
        <a:p>
          <a:endParaRPr lang="en-GB"/>
        </a:p>
      </dgm:t>
    </dgm:pt>
    <dgm:pt modelId="{9ACE6976-0B15-4961-8715-34E9C6CCD778}" type="pres">
      <dgm:prSet presAssocID="{58020252-1B73-4C91-99F3-23037B6BC6E2}" presName="hierChild4" presStyleCnt="0"/>
      <dgm:spPr/>
    </dgm:pt>
    <dgm:pt modelId="{DB26475E-A19A-43C2-8EC1-15A65A0683B5}" type="pres">
      <dgm:prSet presAssocID="{58020252-1B73-4C91-99F3-23037B6BC6E2}" presName="hierChild5" presStyleCnt="0"/>
      <dgm:spPr/>
    </dgm:pt>
    <dgm:pt modelId="{60DB7DB2-6CEB-4B3E-9318-B99967B1D006}" type="pres">
      <dgm:prSet presAssocID="{9D5B944F-C23D-434D-B02D-4CB7FDD60779}" presName="hierChild5" presStyleCnt="0"/>
      <dgm:spPr/>
    </dgm:pt>
    <dgm:pt modelId="{729B4111-7EF1-4543-B0EB-7E07E5C7DC6D}" type="pres">
      <dgm:prSet presAssocID="{B1739628-900E-46DB-86C3-E673413A67FC}" presName="Name37" presStyleLbl="parChTrans1D2" presStyleIdx="1" presStyleCnt="4"/>
      <dgm:spPr/>
      <dgm:t>
        <a:bodyPr/>
        <a:lstStyle/>
        <a:p>
          <a:endParaRPr lang="en-GB"/>
        </a:p>
      </dgm:t>
    </dgm:pt>
    <dgm:pt modelId="{ECDE6B1C-2478-4FB5-89CE-08A457AF6032}" type="pres">
      <dgm:prSet presAssocID="{1ACE80F1-A77F-41ED-A367-4E969A170AE2}" presName="hierRoot2" presStyleCnt="0">
        <dgm:presLayoutVars>
          <dgm:hierBranch/>
        </dgm:presLayoutVars>
      </dgm:prSet>
      <dgm:spPr/>
    </dgm:pt>
    <dgm:pt modelId="{E1DDC405-15A8-4B14-A36C-200AF34CC1FF}" type="pres">
      <dgm:prSet presAssocID="{1ACE80F1-A77F-41ED-A367-4E969A170AE2}" presName="rootComposite" presStyleCnt="0"/>
      <dgm:spPr/>
    </dgm:pt>
    <dgm:pt modelId="{C67BBB58-8F9C-44E3-AE93-48A65C86DE00}" type="pres">
      <dgm:prSet presAssocID="{1ACE80F1-A77F-41ED-A367-4E969A170AE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33121E-4F71-4C3A-8463-801BD23746AB}" type="pres">
      <dgm:prSet presAssocID="{1ACE80F1-A77F-41ED-A367-4E969A170AE2}" presName="rootConnector" presStyleLbl="node2" presStyleIdx="1" presStyleCnt="4"/>
      <dgm:spPr/>
      <dgm:t>
        <a:bodyPr/>
        <a:lstStyle/>
        <a:p>
          <a:endParaRPr lang="en-GB"/>
        </a:p>
      </dgm:t>
    </dgm:pt>
    <dgm:pt modelId="{C88969A3-8482-4C03-AFAB-696A2607F09A}" type="pres">
      <dgm:prSet presAssocID="{1ACE80F1-A77F-41ED-A367-4E969A170AE2}" presName="hierChild4" presStyleCnt="0"/>
      <dgm:spPr/>
    </dgm:pt>
    <dgm:pt modelId="{4D4DA26B-9FC0-474B-8887-4C15B2E52944}" type="pres">
      <dgm:prSet presAssocID="{31E55468-1D5D-4CFF-8FE1-58804B4E0A74}" presName="Name35" presStyleLbl="parChTrans1D3" presStyleIdx="1" presStyleCnt="4"/>
      <dgm:spPr/>
      <dgm:t>
        <a:bodyPr/>
        <a:lstStyle/>
        <a:p>
          <a:endParaRPr lang="en-GB"/>
        </a:p>
      </dgm:t>
    </dgm:pt>
    <dgm:pt modelId="{350DB0EF-EAD3-40C3-9A5B-A114C11F117F}" type="pres">
      <dgm:prSet presAssocID="{409BED92-BCB7-4C51-A304-031A58B81C1A}" presName="hierRoot2" presStyleCnt="0">
        <dgm:presLayoutVars>
          <dgm:hierBranch/>
        </dgm:presLayoutVars>
      </dgm:prSet>
      <dgm:spPr/>
    </dgm:pt>
    <dgm:pt modelId="{FAD5CCDA-AE72-493B-9F8A-432D6BDBD672}" type="pres">
      <dgm:prSet presAssocID="{409BED92-BCB7-4C51-A304-031A58B81C1A}" presName="rootComposite" presStyleCnt="0"/>
      <dgm:spPr/>
    </dgm:pt>
    <dgm:pt modelId="{F0204C4D-7897-4C74-9C92-0917DEA9010A}" type="pres">
      <dgm:prSet presAssocID="{409BED92-BCB7-4C51-A304-031A58B81C1A}" presName="rootText" presStyleLbl="node3" presStyleIdx="1" presStyleCnt="4" custScaleX="105812" custScaleY="1137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39BAF56-09EA-4074-AF2A-CD39A8FB1355}" type="pres">
      <dgm:prSet presAssocID="{409BED92-BCB7-4C51-A304-031A58B81C1A}" presName="rootConnector" presStyleLbl="node3" presStyleIdx="1" presStyleCnt="4"/>
      <dgm:spPr/>
      <dgm:t>
        <a:bodyPr/>
        <a:lstStyle/>
        <a:p>
          <a:endParaRPr lang="en-GB"/>
        </a:p>
      </dgm:t>
    </dgm:pt>
    <dgm:pt modelId="{46424661-CFB4-420D-A07D-A530D4C97E9D}" type="pres">
      <dgm:prSet presAssocID="{409BED92-BCB7-4C51-A304-031A58B81C1A}" presName="hierChild4" presStyleCnt="0"/>
      <dgm:spPr/>
    </dgm:pt>
    <dgm:pt modelId="{BC137158-C173-40EC-B7C9-9AD3937DBFBD}" type="pres">
      <dgm:prSet presAssocID="{409BED92-BCB7-4C51-A304-031A58B81C1A}" presName="hierChild5" presStyleCnt="0"/>
      <dgm:spPr/>
    </dgm:pt>
    <dgm:pt modelId="{63953791-2A2F-4D87-907E-A222F83A88AC}" type="pres">
      <dgm:prSet presAssocID="{1ACE80F1-A77F-41ED-A367-4E969A170AE2}" presName="hierChild5" presStyleCnt="0"/>
      <dgm:spPr/>
    </dgm:pt>
    <dgm:pt modelId="{FAF73F9E-1B54-44D0-9F71-311036E3E6D0}" type="pres">
      <dgm:prSet presAssocID="{B6560532-9DD2-4F32-87A1-5632E4D25B1C}" presName="Name37" presStyleLbl="parChTrans1D2" presStyleIdx="2" presStyleCnt="4"/>
      <dgm:spPr/>
      <dgm:t>
        <a:bodyPr/>
        <a:lstStyle/>
        <a:p>
          <a:endParaRPr lang="en-GB"/>
        </a:p>
      </dgm:t>
    </dgm:pt>
    <dgm:pt modelId="{85710120-A75A-4A1B-A87F-6C490973E1CC}" type="pres">
      <dgm:prSet presAssocID="{6E2FB267-7625-4BF8-8739-82C26B1ECB0E}" presName="hierRoot2" presStyleCnt="0">
        <dgm:presLayoutVars>
          <dgm:hierBranch/>
        </dgm:presLayoutVars>
      </dgm:prSet>
      <dgm:spPr/>
    </dgm:pt>
    <dgm:pt modelId="{7D4B513B-6E09-4E1A-9712-5E4405FC18EA}" type="pres">
      <dgm:prSet presAssocID="{6E2FB267-7625-4BF8-8739-82C26B1ECB0E}" presName="rootComposite" presStyleCnt="0"/>
      <dgm:spPr/>
    </dgm:pt>
    <dgm:pt modelId="{2881A07F-5C1A-4E3B-9601-A6D4C1FDBF92}" type="pres">
      <dgm:prSet presAssocID="{6E2FB267-7625-4BF8-8739-82C26B1ECB0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7E742A-1EBE-4CD6-BF82-D52FDE34E6F5}" type="pres">
      <dgm:prSet presAssocID="{6E2FB267-7625-4BF8-8739-82C26B1ECB0E}" presName="rootConnector" presStyleLbl="node2" presStyleIdx="2" presStyleCnt="4"/>
      <dgm:spPr/>
      <dgm:t>
        <a:bodyPr/>
        <a:lstStyle/>
        <a:p>
          <a:endParaRPr lang="en-GB"/>
        </a:p>
      </dgm:t>
    </dgm:pt>
    <dgm:pt modelId="{5A906FE1-0981-405D-AD43-47A4606F43C1}" type="pres">
      <dgm:prSet presAssocID="{6E2FB267-7625-4BF8-8739-82C26B1ECB0E}" presName="hierChild4" presStyleCnt="0"/>
      <dgm:spPr/>
    </dgm:pt>
    <dgm:pt modelId="{93BD447B-9082-4669-A6DF-ACA68F9DF87E}" type="pres">
      <dgm:prSet presAssocID="{BC00A29D-4712-4DC1-AFC7-43176B6EA11C}" presName="Name35" presStyleLbl="parChTrans1D3" presStyleIdx="2" presStyleCnt="4"/>
      <dgm:spPr/>
      <dgm:t>
        <a:bodyPr/>
        <a:lstStyle/>
        <a:p>
          <a:endParaRPr lang="en-GB"/>
        </a:p>
      </dgm:t>
    </dgm:pt>
    <dgm:pt modelId="{3BBAAB6D-FB14-4F93-8503-BC651DDE8F68}" type="pres">
      <dgm:prSet presAssocID="{4603EE02-B3D7-4F05-9E5F-AD02C6EB64C4}" presName="hierRoot2" presStyleCnt="0">
        <dgm:presLayoutVars>
          <dgm:hierBranch/>
        </dgm:presLayoutVars>
      </dgm:prSet>
      <dgm:spPr/>
    </dgm:pt>
    <dgm:pt modelId="{586FA30B-CC38-4F25-B7A7-6E0A93F06849}" type="pres">
      <dgm:prSet presAssocID="{4603EE02-B3D7-4F05-9E5F-AD02C6EB64C4}" presName="rootComposite" presStyleCnt="0"/>
      <dgm:spPr/>
    </dgm:pt>
    <dgm:pt modelId="{A7CBB2C9-325A-44E5-9EF5-5685CB53EF48}" type="pres">
      <dgm:prSet presAssocID="{4603EE02-B3D7-4F05-9E5F-AD02C6EB64C4}" presName="rootText" presStyleLbl="node3" presStyleIdx="2" presStyleCnt="4" custScaleX="105812" custScaleY="1137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D4D124-60E7-403F-A6BB-CF23837BE592}" type="pres">
      <dgm:prSet presAssocID="{4603EE02-B3D7-4F05-9E5F-AD02C6EB64C4}" presName="rootConnector" presStyleLbl="node3" presStyleIdx="2" presStyleCnt="4"/>
      <dgm:spPr/>
      <dgm:t>
        <a:bodyPr/>
        <a:lstStyle/>
        <a:p>
          <a:endParaRPr lang="en-GB"/>
        </a:p>
      </dgm:t>
    </dgm:pt>
    <dgm:pt modelId="{7CA6BEA5-7A41-4852-88B7-D1A9446391FF}" type="pres">
      <dgm:prSet presAssocID="{4603EE02-B3D7-4F05-9E5F-AD02C6EB64C4}" presName="hierChild4" presStyleCnt="0"/>
      <dgm:spPr/>
    </dgm:pt>
    <dgm:pt modelId="{0935934F-D6DF-4324-9345-7B673957DA09}" type="pres">
      <dgm:prSet presAssocID="{4603EE02-B3D7-4F05-9E5F-AD02C6EB64C4}" presName="hierChild5" presStyleCnt="0"/>
      <dgm:spPr/>
    </dgm:pt>
    <dgm:pt modelId="{DD36B40F-E386-4800-98B4-AE2D141AF37D}" type="pres">
      <dgm:prSet presAssocID="{6E2FB267-7625-4BF8-8739-82C26B1ECB0E}" presName="hierChild5" presStyleCnt="0"/>
      <dgm:spPr/>
    </dgm:pt>
    <dgm:pt modelId="{DCDE12F7-B5CB-4B0E-A872-D4DAD4D5D275}" type="pres">
      <dgm:prSet presAssocID="{C50BCCC7-DCC5-4F18-890E-411ECBC3ECFC}" presName="Name37" presStyleLbl="parChTrans1D2" presStyleIdx="3" presStyleCnt="4"/>
      <dgm:spPr/>
      <dgm:t>
        <a:bodyPr/>
        <a:lstStyle/>
        <a:p>
          <a:endParaRPr lang="en-GB"/>
        </a:p>
      </dgm:t>
    </dgm:pt>
    <dgm:pt modelId="{17C1AED7-A742-44C6-86B9-92B2394AA906}" type="pres">
      <dgm:prSet presAssocID="{96E24D42-D664-4164-8271-06553F7E6CFA}" presName="hierRoot2" presStyleCnt="0">
        <dgm:presLayoutVars>
          <dgm:hierBranch/>
        </dgm:presLayoutVars>
      </dgm:prSet>
      <dgm:spPr/>
    </dgm:pt>
    <dgm:pt modelId="{F666F9D0-DF4B-42A4-A35E-8F7E083E1242}" type="pres">
      <dgm:prSet presAssocID="{96E24D42-D664-4164-8271-06553F7E6CFA}" presName="rootComposite" presStyleCnt="0"/>
      <dgm:spPr/>
    </dgm:pt>
    <dgm:pt modelId="{403B25F5-718F-4271-ADE4-AF0C74C29412}" type="pres">
      <dgm:prSet presAssocID="{96E24D42-D664-4164-8271-06553F7E6CF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380010-740A-4E80-991E-9607D2F6B6AF}" type="pres">
      <dgm:prSet presAssocID="{96E24D42-D664-4164-8271-06553F7E6CFA}" presName="rootConnector" presStyleLbl="node2" presStyleIdx="3" presStyleCnt="4"/>
      <dgm:spPr/>
      <dgm:t>
        <a:bodyPr/>
        <a:lstStyle/>
        <a:p>
          <a:endParaRPr lang="en-GB"/>
        </a:p>
      </dgm:t>
    </dgm:pt>
    <dgm:pt modelId="{4ED6FF0C-981E-4DF3-A9F8-8344BEF502D3}" type="pres">
      <dgm:prSet presAssocID="{96E24D42-D664-4164-8271-06553F7E6CFA}" presName="hierChild4" presStyleCnt="0"/>
      <dgm:spPr/>
    </dgm:pt>
    <dgm:pt modelId="{FFA0F854-2648-44AB-A5AD-528E236A02E9}" type="pres">
      <dgm:prSet presAssocID="{C9032D18-D4D8-4BC7-8E8F-DC5AC003896C}" presName="Name35" presStyleLbl="parChTrans1D3" presStyleIdx="3" presStyleCnt="4"/>
      <dgm:spPr/>
      <dgm:t>
        <a:bodyPr/>
        <a:lstStyle/>
        <a:p>
          <a:endParaRPr lang="en-GB"/>
        </a:p>
      </dgm:t>
    </dgm:pt>
    <dgm:pt modelId="{5B82C66F-AAEB-414D-92C6-337ABE5F5ACB}" type="pres">
      <dgm:prSet presAssocID="{A71C9A97-F664-49C6-BB75-0D86DDA8306F}" presName="hierRoot2" presStyleCnt="0">
        <dgm:presLayoutVars>
          <dgm:hierBranch val="init"/>
        </dgm:presLayoutVars>
      </dgm:prSet>
      <dgm:spPr/>
    </dgm:pt>
    <dgm:pt modelId="{05B87530-F99C-4C8E-AE3C-1C0DFFEA68CE}" type="pres">
      <dgm:prSet presAssocID="{A71C9A97-F664-49C6-BB75-0D86DDA8306F}" presName="rootComposite" presStyleCnt="0"/>
      <dgm:spPr/>
    </dgm:pt>
    <dgm:pt modelId="{BD94EC6C-7C4E-4D32-8532-8566D8016466}" type="pres">
      <dgm:prSet presAssocID="{A71C9A97-F664-49C6-BB75-0D86DDA8306F}" presName="rootText" presStyleLbl="node3" presStyleIdx="3" presStyleCnt="4" custScaleX="105812" custScaleY="1137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66B07C-4DFA-4EBC-A30E-3CB18EE617BD}" type="pres">
      <dgm:prSet presAssocID="{A71C9A97-F664-49C6-BB75-0D86DDA8306F}" presName="rootConnector" presStyleLbl="node3" presStyleIdx="3" presStyleCnt="4"/>
      <dgm:spPr/>
      <dgm:t>
        <a:bodyPr/>
        <a:lstStyle/>
        <a:p>
          <a:endParaRPr lang="en-GB"/>
        </a:p>
      </dgm:t>
    </dgm:pt>
    <dgm:pt modelId="{F60209C2-A300-4537-836F-656002909ED1}" type="pres">
      <dgm:prSet presAssocID="{A71C9A97-F664-49C6-BB75-0D86DDA8306F}" presName="hierChild4" presStyleCnt="0"/>
      <dgm:spPr/>
    </dgm:pt>
    <dgm:pt modelId="{CAEE9ACC-C40B-48F5-9E2B-86E19E810453}" type="pres">
      <dgm:prSet presAssocID="{A71C9A97-F664-49C6-BB75-0D86DDA8306F}" presName="hierChild5" presStyleCnt="0"/>
      <dgm:spPr/>
    </dgm:pt>
    <dgm:pt modelId="{1AEFABD7-B930-4F89-BC2C-F60BF5A7806F}" type="pres">
      <dgm:prSet presAssocID="{96E24D42-D664-4164-8271-06553F7E6CFA}" presName="hierChild5" presStyleCnt="0"/>
      <dgm:spPr/>
    </dgm:pt>
    <dgm:pt modelId="{CB60B42C-AB54-4538-A114-77D308111C12}" type="pres">
      <dgm:prSet presAssocID="{F29D8D07-FB8E-4167-8D06-FD9C6B209345}" presName="hierChild3" presStyleCnt="0"/>
      <dgm:spPr/>
    </dgm:pt>
  </dgm:ptLst>
  <dgm:cxnLst>
    <dgm:cxn modelId="{EA10EFBC-B3E7-40B3-8ABC-4915422FFA19}" type="presOf" srcId="{D80EB477-D647-4791-A083-EEBC7F527A05}" destId="{77B8C574-10FC-4154-8713-8DA5D763B83A}" srcOrd="0" destOrd="0" presId="urn:microsoft.com/office/officeart/2005/8/layout/orgChart1"/>
    <dgm:cxn modelId="{7CD1152B-B490-49E1-8E92-BB7EFD56C93F}" type="presOf" srcId="{4603EE02-B3D7-4F05-9E5F-AD02C6EB64C4}" destId="{D9D4D124-60E7-403F-A6BB-CF23837BE592}" srcOrd="1" destOrd="0" presId="urn:microsoft.com/office/officeart/2005/8/layout/orgChart1"/>
    <dgm:cxn modelId="{74BB173E-374B-47B4-A620-7E62322B2A11}" type="presOf" srcId="{1ACE80F1-A77F-41ED-A367-4E969A170AE2}" destId="{C67BBB58-8F9C-44E3-AE93-48A65C86DE00}" srcOrd="0" destOrd="0" presId="urn:microsoft.com/office/officeart/2005/8/layout/orgChart1"/>
    <dgm:cxn modelId="{6D574D8D-3ACD-4B54-BA76-B64B17D090D8}" srcId="{F29D8D07-FB8E-4167-8D06-FD9C6B209345}" destId="{1ACE80F1-A77F-41ED-A367-4E969A170AE2}" srcOrd="1" destOrd="0" parTransId="{B1739628-900E-46DB-86C3-E673413A67FC}" sibTransId="{DEAED8D5-9A7D-4F96-A68A-C495FAA9AAFB}"/>
    <dgm:cxn modelId="{A8C95B62-8946-435D-BBAE-03618C2A9AEC}" type="presOf" srcId="{9D5B944F-C23D-434D-B02D-4CB7FDD60779}" destId="{415D88D3-BB2E-4ED8-B28F-D9D207E634AE}" srcOrd="0" destOrd="0" presId="urn:microsoft.com/office/officeart/2005/8/layout/orgChart1"/>
    <dgm:cxn modelId="{903CE4F6-6219-4AB7-8187-FD8D54D16FE7}" srcId="{9D5B944F-C23D-434D-B02D-4CB7FDD60779}" destId="{58020252-1B73-4C91-99F3-23037B6BC6E2}" srcOrd="0" destOrd="0" parTransId="{EF560D81-C6B9-4E89-97D2-A16652D3E12F}" sibTransId="{133184D0-741F-4EAF-B19F-568FDFFD86C9}"/>
    <dgm:cxn modelId="{151C835A-7202-409E-8E40-FA4EBEF2097A}" type="presOf" srcId="{EF560D81-C6B9-4E89-97D2-A16652D3E12F}" destId="{80A20B24-303F-459C-BFB4-FE97D691E46C}" srcOrd="0" destOrd="0" presId="urn:microsoft.com/office/officeart/2005/8/layout/orgChart1"/>
    <dgm:cxn modelId="{31414C42-D40E-4C2D-AAAF-DF730E385318}" srcId="{F29D8D07-FB8E-4167-8D06-FD9C6B209345}" destId="{6E2FB267-7625-4BF8-8739-82C26B1ECB0E}" srcOrd="2" destOrd="0" parTransId="{B6560532-9DD2-4F32-87A1-5632E4D25B1C}" sibTransId="{8DE29AD7-C4B6-4490-B076-9A40909384F6}"/>
    <dgm:cxn modelId="{990F901F-5A9C-4EF7-A929-8570B8AB71A2}" type="presOf" srcId="{96E24D42-D664-4164-8271-06553F7E6CFA}" destId="{67380010-740A-4E80-991E-9607D2F6B6AF}" srcOrd="1" destOrd="0" presId="urn:microsoft.com/office/officeart/2005/8/layout/orgChart1"/>
    <dgm:cxn modelId="{7DB26A44-4025-4BB2-8952-BF8B689D4A7F}" type="presOf" srcId="{58020252-1B73-4C91-99F3-23037B6BC6E2}" destId="{93F917D9-B39B-4C97-B1FA-BFCEDE470317}" srcOrd="0" destOrd="0" presId="urn:microsoft.com/office/officeart/2005/8/layout/orgChart1"/>
    <dgm:cxn modelId="{AD4425B6-18A8-42CD-8885-7F81467B4966}" type="presOf" srcId="{C9032D18-D4D8-4BC7-8E8F-DC5AC003896C}" destId="{FFA0F854-2648-44AB-A5AD-528E236A02E9}" srcOrd="0" destOrd="0" presId="urn:microsoft.com/office/officeart/2005/8/layout/orgChart1"/>
    <dgm:cxn modelId="{5A0D1B30-B22A-45E4-97B1-5B2CA6FA3B0C}" type="presOf" srcId="{9D5B944F-C23D-434D-B02D-4CB7FDD60779}" destId="{AAC76759-D9E5-45C3-981A-0177FF3E140F}" srcOrd="1" destOrd="0" presId="urn:microsoft.com/office/officeart/2005/8/layout/orgChart1"/>
    <dgm:cxn modelId="{E9ED0032-60FD-416E-90B1-9F9BFC524C73}" type="presOf" srcId="{1ACE80F1-A77F-41ED-A367-4E969A170AE2}" destId="{D233121E-4F71-4C3A-8463-801BD23746AB}" srcOrd="1" destOrd="0" presId="urn:microsoft.com/office/officeart/2005/8/layout/orgChart1"/>
    <dgm:cxn modelId="{9839ADA5-B531-4169-AA28-9FE770B2A5B6}" type="presOf" srcId="{31E55468-1D5D-4CFF-8FE1-58804B4E0A74}" destId="{4D4DA26B-9FC0-474B-8887-4C15B2E52944}" srcOrd="0" destOrd="0" presId="urn:microsoft.com/office/officeart/2005/8/layout/orgChart1"/>
    <dgm:cxn modelId="{1264A672-E6B8-4291-9E3F-2288CDA9F5D6}" type="presOf" srcId="{A71C9A97-F664-49C6-BB75-0D86DDA8306F}" destId="{BD94EC6C-7C4E-4D32-8532-8566D8016466}" srcOrd="0" destOrd="0" presId="urn:microsoft.com/office/officeart/2005/8/layout/orgChart1"/>
    <dgm:cxn modelId="{14188E66-4435-41B0-BB6A-B85C2F58F192}" type="presOf" srcId="{4603EE02-B3D7-4F05-9E5F-AD02C6EB64C4}" destId="{A7CBB2C9-325A-44E5-9EF5-5685CB53EF48}" srcOrd="0" destOrd="0" presId="urn:microsoft.com/office/officeart/2005/8/layout/orgChart1"/>
    <dgm:cxn modelId="{B58F26E5-B597-4041-9D93-9B6E9A6648B3}" type="presOf" srcId="{BC00A29D-4712-4DC1-AFC7-43176B6EA11C}" destId="{93BD447B-9082-4669-A6DF-ACA68F9DF87E}" srcOrd="0" destOrd="0" presId="urn:microsoft.com/office/officeart/2005/8/layout/orgChart1"/>
    <dgm:cxn modelId="{5DB71B03-BE1D-497A-BA16-BBF521E41F61}" srcId="{F29D8D07-FB8E-4167-8D06-FD9C6B209345}" destId="{96E24D42-D664-4164-8271-06553F7E6CFA}" srcOrd="3" destOrd="0" parTransId="{C50BCCC7-DCC5-4F18-890E-411ECBC3ECFC}" sibTransId="{DD0C31D2-29AF-46F4-B32B-F534A98B07A0}"/>
    <dgm:cxn modelId="{0C1FBAAA-82FA-468E-9CEF-1356901349F6}" srcId="{96E24D42-D664-4164-8271-06553F7E6CFA}" destId="{A71C9A97-F664-49C6-BB75-0D86DDA8306F}" srcOrd="0" destOrd="0" parTransId="{C9032D18-D4D8-4BC7-8E8F-DC5AC003896C}" sibTransId="{525D92C0-1E67-4F85-AB7D-833723F915D4}"/>
    <dgm:cxn modelId="{3D1A1A30-BEEE-4806-AEB8-ADA1D9561A98}" srcId="{F29D8D07-FB8E-4167-8D06-FD9C6B209345}" destId="{9D5B944F-C23D-434D-B02D-4CB7FDD60779}" srcOrd="0" destOrd="0" parTransId="{D80EB477-D647-4791-A083-EEBC7F527A05}" sibTransId="{677D6C62-FBB4-4565-81F8-81ADE3B68582}"/>
    <dgm:cxn modelId="{F69D160F-2D13-4C96-9578-5019092ACF79}" type="presOf" srcId="{96E24D42-D664-4164-8271-06553F7E6CFA}" destId="{403B25F5-718F-4271-ADE4-AF0C74C29412}" srcOrd="0" destOrd="0" presId="urn:microsoft.com/office/officeart/2005/8/layout/orgChart1"/>
    <dgm:cxn modelId="{7577482A-C31A-4F6D-A091-0EAB0803B722}" type="presOf" srcId="{6E2FB267-7625-4BF8-8739-82C26B1ECB0E}" destId="{C57E742A-1EBE-4CD6-BF82-D52FDE34E6F5}" srcOrd="1" destOrd="0" presId="urn:microsoft.com/office/officeart/2005/8/layout/orgChart1"/>
    <dgm:cxn modelId="{B3E9CF69-ACA6-4D7D-B1AC-E10951E16E84}" srcId="{6E2FB267-7625-4BF8-8739-82C26B1ECB0E}" destId="{4603EE02-B3D7-4F05-9E5F-AD02C6EB64C4}" srcOrd="0" destOrd="0" parTransId="{BC00A29D-4712-4DC1-AFC7-43176B6EA11C}" sibTransId="{F57DD406-C30F-4558-8D9E-0C9234DA2B87}"/>
    <dgm:cxn modelId="{2D62C6A9-2E39-4B9D-8FCC-93C0354CE3BF}" srcId="{1ACE80F1-A77F-41ED-A367-4E969A170AE2}" destId="{409BED92-BCB7-4C51-A304-031A58B81C1A}" srcOrd="0" destOrd="0" parTransId="{31E55468-1D5D-4CFF-8FE1-58804B4E0A74}" sibTransId="{E7D06276-DE67-40F2-8303-10E7B7277633}"/>
    <dgm:cxn modelId="{120A9200-6D28-43C0-BF35-57A0066DA7F8}" type="presOf" srcId="{B1739628-900E-46DB-86C3-E673413A67FC}" destId="{729B4111-7EF1-4543-B0EB-7E07E5C7DC6D}" srcOrd="0" destOrd="0" presId="urn:microsoft.com/office/officeart/2005/8/layout/orgChart1"/>
    <dgm:cxn modelId="{C3D833B1-F3DE-4AD3-AF51-00059C7CF61C}" type="presOf" srcId="{58020252-1B73-4C91-99F3-23037B6BC6E2}" destId="{FE45D0FE-9693-49DF-8943-6ECE39905460}" srcOrd="1" destOrd="0" presId="urn:microsoft.com/office/officeart/2005/8/layout/orgChart1"/>
    <dgm:cxn modelId="{E781460A-85AA-4E51-AC0F-FBF213CF37BB}" type="presOf" srcId="{B6560532-9DD2-4F32-87A1-5632E4D25B1C}" destId="{FAF73F9E-1B54-44D0-9F71-311036E3E6D0}" srcOrd="0" destOrd="0" presId="urn:microsoft.com/office/officeart/2005/8/layout/orgChart1"/>
    <dgm:cxn modelId="{1B8A90B8-7D50-449F-8247-D7FE9F3E9F9D}" type="presOf" srcId="{409BED92-BCB7-4C51-A304-031A58B81C1A}" destId="{D39BAF56-09EA-4074-AF2A-CD39A8FB1355}" srcOrd="1" destOrd="0" presId="urn:microsoft.com/office/officeart/2005/8/layout/orgChart1"/>
    <dgm:cxn modelId="{E08D79B9-6653-45D4-A9C8-D21741E0D128}" type="presOf" srcId="{07664D2B-BA4E-480A-A956-103FA3EDD87C}" destId="{DE16DCD0-CE9A-43D4-A1CA-B70FF94CF7AB}" srcOrd="0" destOrd="0" presId="urn:microsoft.com/office/officeart/2005/8/layout/orgChart1"/>
    <dgm:cxn modelId="{F2EB5B86-B932-45A1-B81C-E2FBC4B44350}" type="presOf" srcId="{A71C9A97-F664-49C6-BB75-0D86DDA8306F}" destId="{4B66B07C-4DFA-4EBC-A30E-3CB18EE617BD}" srcOrd="1" destOrd="0" presId="urn:microsoft.com/office/officeart/2005/8/layout/orgChart1"/>
    <dgm:cxn modelId="{C2488DA5-3AC9-46CE-9E48-41906EA4FC5B}" srcId="{07664D2B-BA4E-480A-A956-103FA3EDD87C}" destId="{F29D8D07-FB8E-4167-8D06-FD9C6B209345}" srcOrd="0" destOrd="0" parTransId="{53138AD0-0CF0-4085-9BA8-EF060B8856CC}" sibTransId="{7AF5BD2C-E01F-4DD3-BE38-EF27A9D45789}"/>
    <dgm:cxn modelId="{2C9FADC5-77C6-4167-AEA9-E26B8123F860}" type="presOf" srcId="{409BED92-BCB7-4C51-A304-031A58B81C1A}" destId="{F0204C4D-7897-4C74-9C92-0917DEA9010A}" srcOrd="0" destOrd="0" presId="urn:microsoft.com/office/officeart/2005/8/layout/orgChart1"/>
    <dgm:cxn modelId="{DDC2C46B-BB5F-454A-9782-61F17F39827C}" type="presOf" srcId="{F29D8D07-FB8E-4167-8D06-FD9C6B209345}" destId="{5A28A28E-71E7-44AD-B80A-CFB2763D205B}" srcOrd="1" destOrd="0" presId="urn:microsoft.com/office/officeart/2005/8/layout/orgChart1"/>
    <dgm:cxn modelId="{A42466DB-3BEA-4F8E-BFE8-39171AC8CAAF}" type="presOf" srcId="{F29D8D07-FB8E-4167-8D06-FD9C6B209345}" destId="{C847DE66-3BD1-40F5-B713-5500A88C4948}" srcOrd="0" destOrd="0" presId="urn:microsoft.com/office/officeart/2005/8/layout/orgChart1"/>
    <dgm:cxn modelId="{3A0C4DF2-6835-4C3C-AC91-EE82525D474A}" type="presOf" srcId="{6E2FB267-7625-4BF8-8739-82C26B1ECB0E}" destId="{2881A07F-5C1A-4E3B-9601-A6D4C1FDBF92}" srcOrd="0" destOrd="0" presId="urn:microsoft.com/office/officeart/2005/8/layout/orgChart1"/>
    <dgm:cxn modelId="{103649BC-1A67-4474-909C-3C11B20DC1AA}" type="presOf" srcId="{C50BCCC7-DCC5-4F18-890E-411ECBC3ECFC}" destId="{DCDE12F7-B5CB-4B0E-A872-D4DAD4D5D275}" srcOrd="0" destOrd="0" presId="urn:microsoft.com/office/officeart/2005/8/layout/orgChart1"/>
    <dgm:cxn modelId="{D2EF7F57-F269-485B-A50A-71BE91E090B0}" type="presParOf" srcId="{DE16DCD0-CE9A-43D4-A1CA-B70FF94CF7AB}" destId="{AAD938FB-5E59-4B3D-91E7-0CFD742CCA04}" srcOrd="0" destOrd="0" presId="urn:microsoft.com/office/officeart/2005/8/layout/orgChart1"/>
    <dgm:cxn modelId="{7D1EA632-0BA2-431B-BEC5-56FB85580172}" type="presParOf" srcId="{AAD938FB-5E59-4B3D-91E7-0CFD742CCA04}" destId="{943C9EED-70A2-4C9C-B2B6-1159299732EE}" srcOrd="0" destOrd="0" presId="urn:microsoft.com/office/officeart/2005/8/layout/orgChart1"/>
    <dgm:cxn modelId="{FAB983FC-BC0C-4D37-8DF7-AD0A66B360EB}" type="presParOf" srcId="{943C9EED-70A2-4C9C-B2B6-1159299732EE}" destId="{C847DE66-3BD1-40F5-B713-5500A88C4948}" srcOrd="0" destOrd="0" presId="urn:microsoft.com/office/officeart/2005/8/layout/orgChart1"/>
    <dgm:cxn modelId="{31E258A6-82BE-4DD0-ADEA-D3C360A8EC2B}" type="presParOf" srcId="{943C9EED-70A2-4C9C-B2B6-1159299732EE}" destId="{5A28A28E-71E7-44AD-B80A-CFB2763D205B}" srcOrd="1" destOrd="0" presId="urn:microsoft.com/office/officeart/2005/8/layout/orgChart1"/>
    <dgm:cxn modelId="{D98F441E-1120-4070-B217-CA7C67C1E491}" type="presParOf" srcId="{AAD938FB-5E59-4B3D-91E7-0CFD742CCA04}" destId="{B24D90BB-8F47-480A-8A8A-967DA328F20F}" srcOrd="1" destOrd="0" presId="urn:microsoft.com/office/officeart/2005/8/layout/orgChart1"/>
    <dgm:cxn modelId="{E09C4C5E-34F1-4C1F-AE00-60CD4AB689D4}" type="presParOf" srcId="{B24D90BB-8F47-480A-8A8A-967DA328F20F}" destId="{77B8C574-10FC-4154-8713-8DA5D763B83A}" srcOrd="0" destOrd="0" presId="urn:microsoft.com/office/officeart/2005/8/layout/orgChart1"/>
    <dgm:cxn modelId="{56845BE6-5570-4E75-889F-C9DC069EE384}" type="presParOf" srcId="{B24D90BB-8F47-480A-8A8A-967DA328F20F}" destId="{AED169E5-EAF7-47E7-B598-9B8B5FACAB31}" srcOrd="1" destOrd="0" presId="urn:microsoft.com/office/officeart/2005/8/layout/orgChart1"/>
    <dgm:cxn modelId="{B61D4030-B251-489C-A43E-CC64BEDE8A0B}" type="presParOf" srcId="{AED169E5-EAF7-47E7-B598-9B8B5FACAB31}" destId="{E8384F6D-0E08-4B50-BBEA-D2D653C86FB3}" srcOrd="0" destOrd="0" presId="urn:microsoft.com/office/officeart/2005/8/layout/orgChart1"/>
    <dgm:cxn modelId="{6A745CDF-A3FF-463E-89AD-CAB5BE8E5307}" type="presParOf" srcId="{E8384F6D-0E08-4B50-BBEA-D2D653C86FB3}" destId="{415D88D3-BB2E-4ED8-B28F-D9D207E634AE}" srcOrd="0" destOrd="0" presId="urn:microsoft.com/office/officeart/2005/8/layout/orgChart1"/>
    <dgm:cxn modelId="{A8AFC6CF-3C5C-430C-A90B-F3E88A6BCEB2}" type="presParOf" srcId="{E8384F6D-0E08-4B50-BBEA-D2D653C86FB3}" destId="{AAC76759-D9E5-45C3-981A-0177FF3E140F}" srcOrd="1" destOrd="0" presId="urn:microsoft.com/office/officeart/2005/8/layout/orgChart1"/>
    <dgm:cxn modelId="{53BEB53A-5E39-4718-B6D7-6F1438E577EB}" type="presParOf" srcId="{AED169E5-EAF7-47E7-B598-9B8B5FACAB31}" destId="{F6D63AE0-23AE-49B9-9390-754C9728E65E}" srcOrd="1" destOrd="0" presId="urn:microsoft.com/office/officeart/2005/8/layout/orgChart1"/>
    <dgm:cxn modelId="{FBBE80F3-8480-4849-8A76-BD4089154103}" type="presParOf" srcId="{F6D63AE0-23AE-49B9-9390-754C9728E65E}" destId="{80A20B24-303F-459C-BFB4-FE97D691E46C}" srcOrd="0" destOrd="0" presId="urn:microsoft.com/office/officeart/2005/8/layout/orgChart1"/>
    <dgm:cxn modelId="{74786204-1D15-40A0-9558-34C7D9836554}" type="presParOf" srcId="{F6D63AE0-23AE-49B9-9390-754C9728E65E}" destId="{90A240B9-07C5-4909-BBC2-19816375C51A}" srcOrd="1" destOrd="0" presId="urn:microsoft.com/office/officeart/2005/8/layout/orgChart1"/>
    <dgm:cxn modelId="{1D481685-7FC7-4CEC-BF4A-53587D1EB4DB}" type="presParOf" srcId="{90A240B9-07C5-4909-BBC2-19816375C51A}" destId="{36C510C6-59F5-4517-B255-8A8B64CE07F8}" srcOrd="0" destOrd="0" presId="urn:microsoft.com/office/officeart/2005/8/layout/orgChart1"/>
    <dgm:cxn modelId="{790B2F49-EF4F-4633-A0FC-FBF4B213DED6}" type="presParOf" srcId="{36C510C6-59F5-4517-B255-8A8B64CE07F8}" destId="{93F917D9-B39B-4C97-B1FA-BFCEDE470317}" srcOrd="0" destOrd="0" presId="urn:microsoft.com/office/officeart/2005/8/layout/orgChart1"/>
    <dgm:cxn modelId="{7DCEDCE3-2722-4822-8791-7571DBA95344}" type="presParOf" srcId="{36C510C6-59F5-4517-B255-8A8B64CE07F8}" destId="{FE45D0FE-9693-49DF-8943-6ECE39905460}" srcOrd="1" destOrd="0" presId="urn:microsoft.com/office/officeart/2005/8/layout/orgChart1"/>
    <dgm:cxn modelId="{F47BAECD-B899-4F3A-9D63-4D2258C5F5D8}" type="presParOf" srcId="{90A240B9-07C5-4909-BBC2-19816375C51A}" destId="{9ACE6976-0B15-4961-8715-34E9C6CCD778}" srcOrd="1" destOrd="0" presId="urn:microsoft.com/office/officeart/2005/8/layout/orgChart1"/>
    <dgm:cxn modelId="{B7640029-FAE0-4BEA-A0D7-59FAD9B033AB}" type="presParOf" srcId="{90A240B9-07C5-4909-BBC2-19816375C51A}" destId="{DB26475E-A19A-43C2-8EC1-15A65A0683B5}" srcOrd="2" destOrd="0" presId="urn:microsoft.com/office/officeart/2005/8/layout/orgChart1"/>
    <dgm:cxn modelId="{FCC63B39-33CB-462E-94C1-A45F4C9373A1}" type="presParOf" srcId="{AED169E5-EAF7-47E7-B598-9B8B5FACAB31}" destId="{60DB7DB2-6CEB-4B3E-9318-B99967B1D006}" srcOrd="2" destOrd="0" presId="urn:microsoft.com/office/officeart/2005/8/layout/orgChart1"/>
    <dgm:cxn modelId="{2B7ECA34-D057-41AF-891B-FA384764BFCD}" type="presParOf" srcId="{B24D90BB-8F47-480A-8A8A-967DA328F20F}" destId="{729B4111-7EF1-4543-B0EB-7E07E5C7DC6D}" srcOrd="2" destOrd="0" presId="urn:microsoft.com/office/officeart/2005/8/layout/orgChart1"/>
    <dgm:cxn modelId="{2A24E58A-4B2F-4059-A939-0649B9152CFB}" type="presParOf" srcId="{B24D90BB-8F47-480A-8A8A-967DA328F20F}" destId="{ECDE6B1C-2478-4FB5-89CE-08A457AF6032}" srcOrd="3" destOrd="0" presId="urn:microsoft.com/office/officeart/2005/8/layout/orgChart1"/>
    <dgm:cxn modelId="{4B65863E-4840-4632-9032-E1F8E91D73AE}" type="presParOf" srcId="{ECDE6B1C-2478-4FB5-89CE-08A457AF6032}" destId="{E1DDC405-15A8-4B14-A36C-200AF34CC1FF}" srcOrd="0" destOrd="0" presId="urn:microsoft.com/office/officeart/2005/8/layout/orgChart1"/>
    <dgm:cxn modelId="{84476243-6D92-4C1A-AF73-05877A09D4DA}" type="presParOf" srcId="{E1DDC405-15A8-4B14-A36C-200AF34CC1FF}" destId="{C67BBB58-8F9C-44E3-AE93-48A65C86DE00}" srcOrd="0" destOrd="0" presId="urn:microsoft.com/office/officeart/2005/8/layout/orgChart1"/>
    <dgm:cxn modelId="{FDE6E7E7-F04E-461C-9171-286DF3D63FBF}" type="presParOf" srcId="{E1DDC405-15A8-4B14-A36C-200AF34CC1FF}" destId="{D233121E-4F71-4C3A-8463-801BD23746AB}" srcOrd="1" destOrd="0" presId="urn:microsoft.com/office/officeart/2005/8/layout/orgChart1"/>
    <dgm:cxn modelId="{F69A9C83-35C2-4EA9-AFD5-39C3ADCBBE49}" type="presParOf" srcId="{ECDE6B1C-2478-4FB5-89CE-08A457AF6032}" destId="{C88969A3-8482-4C03-AFAB-696A2607F09A}" srcOrd="1" destOrd="0" presId="urn:microsoft.com/office/officeart/2005/8/layout/orgChart1"/>
    <dgm:cxn modelId="{D8F15706-43CC-433D-9CC6-B8E4622D77CD}" type="presParOf" srcId="{C88969A3-8482-4C03-AFAB-696A2607F09A}" destId="{4D4DA26B-9FC0-474B-8887-4C15B2E52944}" srcOrd="0" destOrd="0" presId="urn:microsoft.com/office/officeart/2005/8/layout/orgChart1"/>
    <dgm:cxn modelId="{A6C6DB7C-C133-41ED-B844-F536799530E0}" type="presParOf" srcId="{C88969A3-8482-4C03-AFAB-696A2607F09A}" destId="{350DB0EF-EAD3-40C3-9A5B-A114C11F117F}" srcOrd="1" destOrd="0" presId="urn:microsoft.com/office/officeart/2005/8/layout/orgChart1"/>
    <dgm:cxn modelId="{8539BAE9-AAD9-4080-857B-FF4F624F44E8}" type="presParOf" srcId="{350DB0EF-EAD3-40C3-9A5B-A114C11F117F}" destId="{FAD5CCDA-AE72-493B-9F8A-432D6BDBD672}" srcOrd="0" destOrd="0" presId="urn:microsoft.com/office/officeart/2005/8/layout/orgChart1"/>
    <dgm:cxn modelId="{B729B4D7-2D95-431C-A27E-443AF79A6E00}" type="presParOf" srcId="{FAD5CCDA-AE72-493B-9F8A-432D6BDBD672}" destId="{F0204C4D-7897-4C74-9C92-0917DEA9010A}" srcOrd="0" destOrd="0" presId="urn:microsoft.com/office/officeart/2005/8/layout/orgChart1"/>
    <dgm:cxn modelId="{02CCC856-D5C2-481D-AE2A-BB76D7ED4A2E}" type="presParOf" srcId="{FAD5CCDA-AE72-493B-9F8A-432D6BDBD672}" destId="{D39BAF56-09EA-4074-AF2A-CD39A8FB1355}" srcOrd="1" destOrd="0" presId="urn:microsoft.com/office/officeart/2005/8/layout/orgChart1"/>
    <dgm:cxn modelId="{6D04D83F-D108-4AF4-9F78-754424B73CA6}" type="presParOf" srcId="{350DB0EF-EAD3-40C3-9A5B-A114C11F117F}" destId="{46424661-CFB4-420D-A07D-A530D4C97E9D}" srcOrd="1" destOrd="0" presId="urn:microsoft.com/office/officeart/2005/8/layout/orgChart1"/>
    <dgm:cxn modelId="{9BA11BB1-0118-46BF-8E83-75492472045C}" type="presParOf" srcId="{350DB0EF-EAD3-40C3-9A5B-A114C11F117F}" destId="{BC137158-C173-40EC-B7C9-9AD3937DBFBD}" srcOrd="2" destOrd="0" presId="urn:microsoft.com/office/officeart/2005/8/layout/orgChart1"/>
    <dgm:cxn modelId="{D75F7C0A-38CD-4FA8-A026-6AE76A596902}" type="presParOf" srcId="{ECDE6B1C-2478-4FB5-89CE-08A457AF6032}" destId="{63953791-2A2F-4D87-907E-A222F83A88AC}" srcOrd="2" destOrd="0" presId="urn:microsoft.com/office/officeart/2005/8/layout/orgChart1"/>
    <dgm:cxn modelId="{5E660AA7-1BFB-4F59-ADA0-FFFA20F703E7}" type="presParOf" srcId="{B24D90BB-8F47-480A-8A8A-967DA328F20F}" destId="{FAF73F9E-1B54-44D0-9F71-311036E3E6D0}" srcOrd="4" destOrd="0" presId="urn:microsoft.com/office/officeart/2005/8/layout/orgChart1"/>
    <dgm:cxn modelId="{86BA64A5-B50E-4CCC-8968-BCB1E15F9FCE}" type="presParOf" srcId="{B24D90BB-8F47-480A-8A8A-967DA328F20F}" destId="{85710120-A75A-4A1B-A87F-6C490973E1CC}" srcOrd="5" destOrd="0" presId="urn:microsoft.com/office/officeart/2005/8/layout/orgChart1"/>
    <dgm:cxn modelId="{31D8B883-9F23-483E-BDE8-9430F26D83D9}" type="presParOf" srcId="{85710120-A75A-4A1B-A87F-6C490973E1CC}" destId="{7D4B513B-6E09-4E1A-9712-5E4405FC18EA}" srcOrd="0" destOrd="0" presId="urn:microsoft.com/office/officeart/2005/8/layout/orgChart1"/>
    <dgm:cxn modelId="{42080C4E-0E70-4F5C-A249-C87067DAAB06}" type="presParOf" srcId="{7D4B513B-6E09-4E1A-9712-5E4405FC18EA}" destId="{2881A07F-5C1A-4E3B-9601-A6D4C1FDBF92}" srcOrd="0" destOrd="0" presId="urn:microsoft.com/office/officeart/2005/8/layout/orgChart1"/>
    <dgm:cxn modelId="{DBA64F9A-58BD-4506-8D21-86910AD27F8F}" type="presParOf" srcId="{7D4B513B-6E09-4E1A-9712-5E4405FC18EA}" destId="{C57E742A-1EBE-4CD6-BF82-D52FDE34E6F5}" srcOrd="1" destOrd="0" presId="urn:microsoft.com/office/officeart/2005/8/layout/orgChart1"/>
    <dgm:cxn modelId="{5F84A073-8154-424E-B2E7-F1D51CE1080D}" type="presParOf" srcId="{85710120-A75A-4A1B-A87F-6C490973E1CC}" destId="{5A906FE1-0981-405D-AD43-47A4606F43C1}" srcOrd="1" destOrd="0" presId="urn:microsoft.com/office/officeart/2005/8/layout/orgChart1"/>
    <dgm:cxn modelId="{AD186919-3DE9-4049-BE61-53AB485AE142}" type="presParOf" srcId="{5A906FE1-0981-405D-AD43-47A4606F43C1}" destId="{93BD447B-9082-4669-A6DF-ACA68F9DF87E}" srcOrd="0" destOrd="0" presId="urn:microsoft.com/office/officeart/2005/8/layout/orgChart1"/>
    <dgm:cxn modelId="{A3B715DF-557C-44B0-8C31-AE16C834EE7F}" type="presParOf" srcId="{5A906FE1-0981-405D-AD43-47A4606F43C1}" destId="{3BBAAB6D-FB14-4F93-8503-BC651DDE8F68}" srcOrd="1" destOrd="0" presId="urn:microsoft.com/office/officeart/2005/8/layout/orgChart1"/>
    <dgm:cxn modelId="{838EF7DB-9A4B-43EF-8215-1E9C4B05C670}" type="presParOf" srcId="{3BBAAB6D-FB14-4F93-8503-BC651DDE8F68}" destId="{586FA30B-CC38-4F25-B7A7-6E0A93F06849}" srcOrd="0" destOrd="0" presId="urn:microsoft.com/office/officeart/2005/8/layout/orgChart1"/>
    <dgm:cxn modelId="{061CDD50-54F3-4CBB-915D-202A25218366}" type="presParOf" srcId="{586FA30B-CC38-4F25-B7A7-6E0A93F06849}" destId="{A7CBB2C9-325A-44E5-9EF5-5685CB53EF48}" srcOrd="0" destOrd="0" presId="urn:microsoft.com/office/officeart/2005/8/layout/orgChart1"/>
    <dgm:cxn modelId="{44075DDF-9106-459A-BFC7-BEDED7722AB9}" type="presParOf" srcId="{586FA30B-CC38-4F25-B7A7-6E0A93F06849}" destId="{D9D4D124-60E7-403F-A6BB-CF23837BE592}" srcOrd="1" destOrd="0" presId="urn:microsoft.com/office/officeart/2005/8/layout/orgChart1"/>
    <dgm:cxn modelId="{FEDD7E15-EE8F-4F52-835D-6BEA41AE3428}" type="presParOf" srcId="{3BBAAB6D-FB14-4F93-8503-BC651DDE8F68}" destId="{7CA6BEA5-7A41-4852-88B7-D1A9446391FF}" srcOrd="1" destOrd="0" presId="urn:microsoft.com/office/officeart/2005/8/layout/orgChart1"/>
    <dgm:cxn modelId="{FCD46A95-5D6C-4A57-B8E6-10940A2D0B88}" type="presParOf" srcId="{3BBAAB6D-FB14-4F93-8503-BC651DDE8F68}" destId="{0935934F-D6DF-4324-9345-7B673957DA09}" srcOrd="2" destOrd="0" presId="urn:microsoft.com/office/officeart/2005/8/layout/orgChart1"/>
    <dgm:cxn modelId="{23FC9DCE-DCA3-4062-B6B7-0EB9B762C307}" type="presParOf" srcId="{85710120-A75A-4A1B-A87F-6C490973E1CC}" destId="{DD36B40F-E386-4800-98B4-AE2D141AF37D}" srcOrd="2" destOrd="0" presId="urn:microsoft.com/office/officeart/2005/8/layout/orgChart1"/>
    <dgm:cxn modelId="{24763AA4-577F-4357-A955-44EEBB5F64B5}" type="presParOf" srcId="{B24D90BB-8F47-480A-8A8A-967DA328F20F}" destId="{DCDE12F7-B5CB-4B0E-A872-D4DAD4D5D275}" srcOrd="6" destOrd="0" presId="urn:microsoft.com/office/officeart/2005/8/layout/orgChart1"/>
    <dgm:cxn modelId="{C499451B-202B-4CBE-A830-E32E491F4598}" type="presParOf" srcId="{B24D90BB-8F47-480A-8A8A-967DA328F20F}" destId="{17C1AED7-A742-44C6-86B9-92B2394AA906}" srcOrd="7" destOrd="0" presId="urn:microsoft.com/office/officeart/2005/8/layout/orgChart1"/>
    <dgm:cxn modelId="{3DB1E205-9178-4B0C-8282-A5C87FB6C400}" type="presParOf" srcId="{17C1AED7-A742-44C6-86B9-92B2394AA906}" destId="{F666F9D0-DF4B-42A4-A35E-8F7E083E1242}" srcOrd="0" destOrd="0" presId="urn:microsoft.com/office/officeart/2005/8/layout/orgChart1"/>
    <dgm:cxn modelId="{945B8C7C-08E4-4D21-B04F-41AAEAE5F295}" type="presParOf" srcId="{F666F9D0-DF4B-42A4-A35E-8F7E083E1242}" destId="{403B25F5-718F-4271-ADE4-AF0C74C29412}" srcOrd="0" destOrd="0" presId="urn:microsoft.com/office/officeart/2005/8/layout/orgChart1"/>
    <dgm:cxn modelId="{BF3FDC55-A3B8-4938-BA31-42EB4DC7E52D}" type="presParOf" srcId="{F666F9D0-DF4B-42A4-A35E-8F7E083E1242}" destId="{67380010-740A-4E80-991E-9607D2F6B6AF}" srcOrd="1" destOrd="0" presId="urn:microsoft.com/office/officeart/2005/8/layout/orgChart1"/>
    <dgm:cxn modelId="{5F213CC0-2346-4FEA-8391-F544D691E750}" type="presParOf" srcId="{17C1AED7-A742-44C6-86B9-92B2394AA906}" destId="{4ED6FF0C-981E-4DF3-A9F8-8344BEF502D3}" srcOrd="1" destOrd="0" presId="urn:microsoft.com/office/officeart/2005/8/layout/orgChart1"/>
    <dgm:cxn modelId="{7D9851EA-A119-482F-8426-FBC32B7DD3CC}" type="presParOf" srcId="{4ED6FF0C-981E-4DF3-A9F8-8344BEF502D3}" destId="{FFA0F854-2648-44AB-A5AD-528E236A02E9}" srcOrd="0" destOrd="0" presId="urn:microsoft.com/office/officeart/2005/8/layout/orgChart1"/>
    <dgm:cxn modelId="{5F670717-DF0D-4135-BD91-368E3FC5E408}" type="presParOf" srcId="{4ED6FF0C-981E-4DF3-A9F8-8344BEF502D3}" destId="{5B82C66F-AAEB-414D-92C6-337ABE5F5ACB}" srcOrd="1" destOrd="0" presId="urn:microsoft.com/office/officeart/2005/8/layout/orgChart1"/>
    <dgm:cxn modelId="{F8FE7D62-38A0-4181-99FE-F76649675791}" type="presParOf" srcId="{5B82C66F-AAEB-414D-92C6-337ABE5F5ACB}" destId="{05B87530-F99C-4C8E-AE3C-1C0DFFEA68CE}" srcOrd="0" destOrd="0" presId="urn:microsoft.com/office/officeart/2005/8/layout/orgChart1"/>
    <dgm:cxn modelId="{DE053208-B3D2-45CF-9A18-A196F6E1842F}" type="presParOf" srcId="{05B87530-F99C-4C8E-AE3C-1C0DFFEA68CE}" destId="{BD94EC6C-7C4E-4D32-8532-8566D8016466}" srcOrd="0" destOrd="0" presId="urn:microsoft.com/office/officeart/2005/8/layout/orgChart1"/>
    <dgm:cxn modelId="{1E3C80DE-E89E-4D60-BAB5-56C0E5C3486C}" type="presParOf" srcId="{05B87530-F99C-4C8E-AE3C-1C0DFFEA68CE}" destId="{4B66B07C-4DFA-4EBC-A30E-3CB18EE617BD}" srcOrd="1" destOrd="0" presId="urn:microsoft.com/office/officeart/2005/8/layout/orgChart1"/>
    <dgm:cxn modelId="{0F2863CB-E46A-43A5-928C-2059BD8382BF}" type="presParOf" srcId="{5B82C66F-AAEB-414D-92C6-337ABE5F5ACB}" destId="{F60209C2-A300-4537-836F-656002909ED1}" srcOrd="1" destOrd="0" presId="urn:microsoft.com/office/officeart/2005/8/layout/orgChart1"/>
    <dgm:cxn modelId="{3A450A95-7932-4F43-826F-6DD81B693302}" type="presParOf" srcId="{5B82C66F-AAEB-414D-92C6-337ABE5F5ACB}" destId="{CAEE9ACC-C40B-48F5-9E2B-86E19E810453}" srcOrd="2" destOrd="0" presId="urn:microsoft.com/office/officeart/2005/8/layout/orgChart1"/>
    <dgm:cxn modelId="{4E24FDC1-4316-41F9-AD09-9A6E9FEC0E0A}" type="presParOf" srcId="{17C1AED7-A742-44C6-86B9-92B2394AA906}" destId="{1AEFABD7-B930-4F89-BC2C-F60BF5A7806F}" srcOrd="2" destOrd="0" presId="urn:microsoft.com/office/officeart/2005/8/layout/orgChart1"/>
    <dgm:cxn modelId="{BF05F8F7-6700-42D8-A3A9-310D9275FACA}" type="presParOf" srcId="{AAD938FB-5E59-4B3D-91E7-0CFD742CCA04}" destId="{CB60B42C-AB54-4538-A114-77D308111C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0F854-2648-44AB-A5AD-528E236A02E9}">
      <dsp:nvSpPr>
        <dsp:cNvPr id="0" name=""/>
        <dsp:cNvSpPr/>
      </dsp:nvSpPr>
      <dsp:spPr>
        <a:xfrm>
          <a:off x="1041528" y="1508251"/>
          <a:ext cx="91440" cy="32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7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E12F7-B5CB-4B0E-A872-D4DAD4D5D275}">
      <dsp:nvSpPr>
        <dsp:cNvPr id="0" name=""/>
        <dsp:cNvSpPr/>
      </dsp:nvSpPr>
      <dsp:spPr>
        <a:xfrm>
          <a:off x="1087248" y="421441"/>
          <a:ext cx="2909195" cy="322109"/>
        </a:xfrm>
        <a:custGeom>
          <a:avLst/>
          <a:gdLst/>
          <a:ahLst/>
          <a:cxnLst/>
          <a:rect l="0" t="0" r="0" b="0"/>
          <a:pathLst>
            <a:path>
              <a:moveTo>
                <a:pt x="2909195" y="0"/>
              </a:moveTo>
              <a:lnTo>
                <a:pt x="2909195" y="161522"/>
              </a:lnTo>
              <a:lnTo>
                <a:pt x="0" y="161522"/>
              </a:lnTo>
              <a:lnTo>
                <a:pt x="0" y="322109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D447B-9082-4669-A6DF-ACA68F9DF87E}">
      <dsp:nvSpPr>
        <dsp:cNvPr id="0" name=""/>
        <dsp:cNvSpPr/>
      </dsp:nvSpPr>
      <dsp:spPr>
        <a:xfrm>
          <a:off x="2980992" y="1508251"/>
          <a:ext cx="91440" cy="32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7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73F9E-1B54-44D0-9F71-311036E3E6D0}">
      <dsp:nvSpPr>
        <dsp:cNvPr id="0" name=""/>
        <dsp:cNvSpPr/>
      </dsp:nvSpPr>
      <dsp:spPr>
        <a:xfrm>
          <a:off x="3026712" y="421441"/>
          <a:ext cx="969731" cy="322109"/>
        </a:xfrm>
        <a:custGeom>
          <a:avLst/>
          <a:gdLst/>
          <a:ahLst/>
          <a:cxnLst/>
          <a:rect l="0" t="0" r="0" b="0"/>
          <a:pathLst>
            <a:path>
              <a:moveTo>
                <a:pt x="969731" y="0"/>
              </a:moveTo>
              <a:lnTo>
                <a:pt x="969731" y="161522"/>
              </a:lnTo>
              <a:lnTo>
                <a:pt x="0" y="161522"/>
              </a:lnTo>
              <a:lnTo>
                <a:pt x="0" y="322109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DA26B-9FC0-474B-8887-4C15B2E52944}">
      <dsp:nvSpPr>
        <dsp:cNvPr id="0" name=""/>
        <dsp:cNvSpPr/>
      </dsp:nvSpPr>
      <dsp:spPr>
        <a:xfrm>
          <a:off x="4920455" y="1508251"/>
          <a:ext cx="91440" cy="32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7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B4111-7EF1-4543-B0EB-7E07E5C7DC6D}">
      <dsp:nvSpPr>
        <dsp:cNvPr id="0" name=""/>
        <dsp:cNvSpPr/>
      </dsp:nvSpPr>
      <dsp:spPr>
        <a:xfrm>
          <a:off x="3996443" y="421441"/>
          <a:ext cx="969731" cy="322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22"/>
              </a:lnTo>
              <a:lnTo>
                <a:pt x="969731" y="161522"/>
              </a:lnTo>
              <a:lnTo>
                <a:pt x="969731" y="322109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20B24-303F-459C-BFB4-FE97D691E46C}">
      <dsp:nvSpPr>
        <dsp:cNvPr id="0" name=""/>
        <dsp:cNvSpPr/>
      </dsp:nvSpPr>
      <dsp:spPr>
        <a:xfrm>
          <a:off x="6859919" y="1508251"/>
          <a:ext cx="91440" cy="32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7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8C574-10FC-4154-8713-8DA5D763B83A}">
      <dsp:nvSpPr>
        <dsp:cNvPr id="0" name=""/>
        <dsp:cNvSpPr/>
      </dsp:nvSpPr>
      <dsp:spPr>
        <a:xfrm>
          <a:off x="3996443" y="421441"/>
          <a:ext cx="2909195" cy="322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22"/>
              </a:lnTo>
              <a:lnTo>
                <a:pt x="2909195" y="161522"/>
              </a:lnTo>
              <a:lnTo>
                <a:pt x="2909195" y="322109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  <a:headEnd type="none" w="med" len="med"/>
          <a:tailEnd type="arrow" w="med" len="me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7DE66-3BD1-40F5-B713-5500A88C4948}">
      <dsp:nvSpPr>
        <dsp:cNvPr id="0" name=""/>
        <dsp:cNvSpPr/>
      </dsp:nvSpPr>
      <dsp:spPr>
        <a:xfrm>
          <a:off x="3248712" y="0"/>
          <a:ext cx="1495463" cy="42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Nocturia</a:t>
          </a:r>
          <a:endParaRPr lang="en-GB" sz="18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248712" y="0"/>
        <a:ext cx="1495463" cy="421441"/>
      </dsp:txXfrm>
    </dsp:sp>
    <dsp:sp modelId="{415D88D3-BB2E-4ED8-B28F-D9D207E634AE}">
      <dsp:nvSpPr>
        <dsp:cNvPr id="0" name=""/>
        <dsp:cNvSpPr/>
      </dsp:nvSpPr>
      <dsp:spPr>
        <a:xfrm>
          <a:off x="6140939" y="743551"/>
          <a:ext cx="1529400" cy="76470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Reduced maximum voided volume</a:t>
          </a:r>
          <a:endParaRPr lang="en-GB" sz="13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6140939" y="743551"/>
        <a:ext cx="1529400" cy="764700"/>
      </dsp:txXfrm>
    </dsp:sp>
    <dsp:sp modelId="{93F917D9-B39B-4C97-B1FA-BFCEDE470317}">
      <dsp:nvSpPr>
        <dsp:cNvPr id="0" name=""/>
        <dsp:cNvSpPr/>
      </dsp:nvSpPr>
      <dsp:spPr>
        <a:xfrm>
          <a:off x="6096494" y="1829425"/>
          <a:ext cx="1618289" cy="86993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Reduced bladder capacity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-  anatomical</a:t>
          </a:r>
          <a:br>
            <a:rPr lang="en-GB" sz="1200" b="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</a:br>
          <a:r>
            <a:rPr lang="en-GB" sz="1200" b="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-  functional</a:t>
          </a:r>
          <a:endParaRPr lang="en-GB" sz="1200" b="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6096494" y="1829425"/>
        <a:ext cx="1618289" cy="869938"/>
      </dsp:txXfrm>
    </dsp:sp>
    <dsp:sp modelId="{C67BBB58-8F9C-44E3-AE93-48A65C86DE00}">
      <dsp:nvSpPr>
        <dsp:cNvPr id="0" name=""/>
        <dsp:cNvSpPr/>
      </dsp:nvSpPr>
      <dsp:spPr>
        <a:xfrm>
          <a:off x="4201475" y="743551"/>
          <a:ext cx="1529400" cy="76470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Urinary frequency</a:t>
          </a:r>
          <a:endParaRPr lang="en-GB" sz="13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4201475" y="743551"/>
        <a:ext cx="1529400" cy="764700"/>
      </dsp:txXfrm>
    </dsp:sp>
    <dsp:sp modelId="{F0204C4D-7897-4C74-9C92-0917DEA9010A}">
      <dsp:nvSpPr>
        <dsp:cNvPr id="0" name=""/>
        <dsp:cNvSpPr/>
      </dsp:nvSpPr>
      <dsp:spPr>
        <a:xfrm>
          <a:off x="4157031" y="1829425"/>
          <a:ext cx="1618289" cy="86993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OAB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BOO</a:t>
          </a:r>
          <a:endParaRPr lang="en-GB" sz="14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4157031" y="1829425"/>
        <a:ext cx="1618289" cy="869938"/>
      </dsp:txXfrm>
    </dsp:sp>
    <dsp:sp modelId="{2881A07F-5C1A-4E3B-9601-A6D4C1FDBF92}">
      <dsp:nvSpPr>
        <dsp:cNvPr id="0" name=""/>
        <dsp:cNvSpPr/>
      </dsp:nvSpPr>
      <dsp:spPr>
        <a:xfrm>
          <a:off x="2262011" y="743551"/>
          <a:ext cx="1529400" cy="76470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Nocturnal urine volume </a:t>
          </a:r>
          <a:b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</a:br>
          <a: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&gt;33% of 24-h urine volume</a:t>
          </a:r>
          <a:endParaRPr lang="en-GB" sz="13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262011" y="743551"/>
        <a:ext cx="1529400" cy="764700"/>
      </dsp:txXfrm>
    </dsp:sp>
    <dsp:sp modelId="{A7CBB2C9-325A-44E5-9EF5-5685CB53EF48}">
      <dsp:nvSpPr>
        <dsp:cNvPr id="0" name=""/>
        <dsp:cNvSpPr/>
      </dsp:nvSpPr>
      <dsp:spPr>
        <a:xfrm>
          <a:off x="2217567" y="1829425"/>
          <a:ext cx="1618289" cy="86993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Nocturnal polyuria</a:t>
          </a:r>
          <a:endParaRPr lang="en-GB" sz="14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217567" y="1829425"/>
        <a:ext cx="1618289" cy="869938"/>
      </dsp:txXfrm>
    </dsp:sp>
    <dsp:sp modelId="{403B25F5-718F-4271-ADE4-AF0C74C29412}">
      <dsp:nvSpPr>
        <dsp:cNvPr id="0" name=""/>
        <dsp:cNvSpPr/>
      </dsp:nvSpPr>
      <dsp:spPr>
        <a:xfrm>
          <a:off x="322547" y="743551"/>
          <a:ext cx="1529400" cy="76470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24-h urine volume </a:t>
          </a:r>
          <a:b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</a:br>
          <a:r>
            <a:rPr lang="en-GB" sz="13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&gt;40 mL/kg</a:t>
          </a:r>
          <a:endParaRPr lang="en-GB" sz="13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22547" y="743551"/>
        <a:ext cx="1529400" cy="764700"/>
      </dsp:txXfrm>
    </dsp:sp>
    <dsp:sp modelId="{BD94EC6C-7C4E-4D32-8532-8566D8016466}">
      <dsp:nvSpPr>
        <dsp:cNvPr id="0" name=""/>
        <dsp:cNvSpPr/>
      </dsp:nvSpPr>
      <dsp:spPr>
        <a:xfrm>
          <a:off x="278103" y="1829425"/>
          <a:ext cx="1618289" cy="86993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Global polyuria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(24h polyuria)</a:t>
          </a:r>
          <a:endParaRPr lang="en-GB" sz="14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78103" y="1829425"/>
        <a:ext cx="1618289" cy="86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72FD-80AD-400B-B765-50307BF23E5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B2422-1A5A-4410-9C6A-FB606BD2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2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8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5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8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6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93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6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9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E72D-ABCE-4B28-B91E-74D6D7D99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34AB-4A64-46B3-8548-C08C061474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09A1-B34A-4F1D-9191-1CC55FAC2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1.png" descr="image1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152400" y="152400"/>
            <a:ext cx="828404" cy="828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29600" y="0"/>
            <a:ext cx="717062" cy="63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7599988" y="533400"/>
            <a:ext cx="15440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Research center for EBM</a:t>
            </a:r>
            <a:endParaRPr 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frm=1&amp;source=imgres&amp;cd=&amp;cad=rja&amp;uact=8&amp;ved=2ahUKEwiDr7jjw-TdAhWGmLQKHREGAlAQjRx6BAgBEAU&amp;url=https://www.pinterest.com/pin/564005553327256742/&amp;psig=AOvVaw0jeNKTYtgA5t7O2IMeB9cB&amp;ust=153845879806330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frm=1&amp;source=imgres&amp;cd=&amp;cad=rja&amp;uact=8&amp;ved=2ahUKEwinqYvYw-TdAhWQYlAKHRaWCKoQjRx6BAgBEAU&amp;url=https://portal-en.tbzmed.ac.ir/Page/17/Imam-Reza-Hospital.html&amp;psig=AOvVaw3hnyfaJZWtxi9h3JGcHGmJ&amp;ust=153845877502165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notesSlide" Target="../notesSlides/notesSlide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" Type="http://schemas.openxmlformats.org/officeDocument/2006/relationships/tags" Target="../tags/tag9.xml"/><Relationship Id="rId7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ctrTitle"/>
          </p:nvPr>
        </p:nvSpPr>
        <p:spPr>
          <a:xfrm>
            <a:off x="457200" y="1371600"/>
            <a:ext cx="8534400" cy="1457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Nocturia &amp; Menopauses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All You Have To Know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ubTitle" sz="quarter" idx="1"/>
          </p:nvPr>
        </p:nvSpPr>
        <p:spPr>
          <a:xfrm>
            <a:off x="1371600" y="2971800"/>
            <a:ext cx="64008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sz="2800" b="1"/>
              <a:t>Sakineh Hajebrahimi, MD</a:t>
            </a:r>
          </a:p>
          <a:p>
            <a:r>
              <a:rPr sz="2800" b="1"/>
              <a:t>Professor of </a:t>
            </a:r>
            <a:r>
              <a:rPr sz="2800" b="1" smtClean="0"/>
              <a:t>Urology</a:t>
            </a:r>
            <a:r>
              <a:rPr lang="en-US" sz="2800" b="1" dirty="0" smtClean="0"/>
              <a:t> &amp;</a:t>
            </a:r>
            <a:r>
              <a:rPr lang="en-US" sz="2800" b="1" dirty="0" err="1" smtClean="0"/>
              <a:t>Neurourology</a:t>
            </a:r>
            <a:r>
              <a:rPr sz="2800" b="1" smtClean="0"/>
              <a:t> </a:t>
            </a:r>
            <a:r>
              <a:rPr sz="2800" b="1"/>
              <a:t>Department, </a:t>
            </a:r>
            <a:r>
              <a:rPr lang="en-US" sz="2800" b="1" dirty="0" smtClean="0"/>
              <a:t>Research center for EBM, </a:t>
            </a:r>
            <a:r>
              <a:rPr sz="2800" b="1" smtClean="0"/>
              <a:t>TUMS</a:t>
            </a:r>
            <a:r>
              <a:rPr sz="2800" b="1"/>
              <a:t>, Tabriz, Iran</a:t>
            </a:r>
          </a:p>
        </p:txBody>
      </p:sp>
      <p:pic>
        <p:nvPicPr>
          <p:cNvPr id="288" name="image4.jpeg" descr="image4.jpe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4724400"/>
            <a:ext cx="4191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5.jpeg" descr="image5.jpeg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00600" y="4724400"/>
            <a:ext cx="41148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52227" name="Titel 2"/>
          <p:cNvSpPr>
            <a:spLocks noGrp="1"/>
          </p:cNvSpPr>
          <p:nvPr>
            <p:ph type="title"/>
          </p:nvPr>
        </p:nvSpPr>
        <p:spPr bwMode="auto">
          <a:xfrm>
            <a:off x="457200" y="120988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de-DE" altLang="de-DE" sz="2800" b="1" dirty="0"/>
              <a:t>≥2 </a:t>
            </a:r>
            <a:r>
              <a:rPr lang="de-DE" altLang="de-DE" sz="2800" b="1" dirty="0" err="1"/>
              <a:t>Voids</a:t>
            </a:r>
            <a:r>
              <a:rPr lang="de-DE" altLang="de-DE" sz="2800" b="1" dirty="0"/>
              <a:t> Per </a:t>
            </a:r>
            <a:r>
              <a:rPr lang="de-DE" altLang="de-DE" sz="2800" b="1" dirty="0" err="1"/>
              <a:t>Night</a:t>
            </a:r>
            <a:r>
              <a:rPr lang="de-DE" altLang="de-DE" sz="2800" b="1" dirty="0"/>
              <a:t> Are </a:t>
            </a:r>
            <a:r>
              <a:rPr lang="de-DE" altLang="de-DE" sz="2800" b="1" dirty="0" err="1"/>
              <a:t>Bothersome</a:t>
            </a:r>
            <a:endParaRPr lang="de-DE" altLang="de-DE" sz="2800" b="1" dirty="0"/>
          </a:p>
        </p:txBody>
      </p:sp>
      <p:sp>
        <p:nvSpPr>
          <p:cNvPr id="52228" name="Inhaltsplatzhalter 5"/>
          <p:cNvSpPr>
            <a:spLocks noGrp="1"/>
          </p:cNvSpPr>
          <p:nvPr>
            <p:ph idx="1"/>
          </p:nvPr>
        </p:nvSpPr>
        <p:spPr bwMode="auto">
          <a:xfrm>
            <a:off x="303213" y="1684735"/>
            <a:ext cx="8723312" cy="1931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500"/>
              </a:spcBef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Epidemiological survey in Germany (district of Herne)</a:t>
            </a:r>
          </a:p>
          <a:p>
            <a:pPr>
              <a:spcBef>
                <a:spcPts val="500"/>
              </a:spcBef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1562 men aged 50-80 years</a:t>
            </a:r>
          </a:p>
          <a:p>
            <a:pPr>
              <a:spcBef>
                <a:spcPts val="500"/>
              </a:spcBef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SF-12 questionnaire, generic </a:t>
            </a:r>
            <a:r>
              <a:rPr lang="en-US" altLang="de-DE" sz="1600" dirty="0" err="1">
                <a:solidFill>
                  <a:schemeClr val="accent1">
                    <a:lumMod val="75000"/>
                  </a:schemeClr>
                </a:solidFill>
              </a:rPr>
              <a:t>HRQoL</a:t>
            </a: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 form to determine physical and mental health compared to other people in the same country (50 = average of </a:t>
            </a:r>
            <a:r>
              <a:rPr lang="en-US" altLang="de-DE" sz="1600" dirty="0" err="1">
                <a:solidFill>
                  <a:schemeClr val="accent1">
                    <a:lumMod val="75000"/>
                  </a:schemeClr>
                </a:solidFill>
              </a:rPr>
              <a:t>HRQoL</a:t>
            </a: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 of population) </a:t>
            </a:r>
          </a:p>
          <a:p>
            <a:pPr>
              <a:spcBef>
                <a:spcPts val="500"/>
              </a:spcBef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Continuous decline in physical (mental) health scale with increasing </a:t>
            </a:r>
            <a:r>
              <a:rPr lang="en-US" altLang="de-DE" sz="1600" dirty="0" err="1">
                <a:solidFill>
                  <a:schemeClr val="accent1">
                    <a:lumMod val="75000"/>
                  </a:schemeClr>
                </a:solidFill>
              </a:rPr>
              <a:t>nocturia</a:t>
            </a: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 frequency</a:t>
            </a:r>
          </a:p>
        </p:txBody>
      </p:sp>
      <p:sp>
        <p:nvSpPr>
          <p:cNvPr id="52229" name="Textfeld 4"/>
          <p:cNvSpPr txBox="1">
            <a:spLocks noChangeArrowheads="1"/>
          </p:cNvSpPr>
          <p:nvPr/>
        </p:nvSpPr>
        <p:spPr bwMode="auto">
          <a:xfrm>
            <a:off x="4902592" y="5699523"/>
            <a:ext cx="40814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Oelke M et al.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World J Urol. 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2014; 32: 1155 – 1162.</a:t>
            </a:r>
            <a:endParaRPr lang="de-DE" altLang="de-DE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23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95613"/>
            <a:ext cx="44513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feld 3"/>
          <p:cNvSpPr txBox="1">
            <a:spLocks noChangeArrowheads="1"/>
          </p:cNvSpPr>
          <p:nvPr/>
        </p:nvSpPr>
        <p:spPr bwMode="auto">
          <a:xfrm>
            <a:off x="1243015" y="3045619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F04010"/>
                </a:solidFill>
                <a:latin typeface="Calibri" pitchFamily="34" charset="0"/>
                <a:cs typeface="Calibri" pitchFamily="34" charset="0"/>
              </a:rPr>
              <a:t>Bother (IPSS 8)</a:t>
            </a:r>
          </a:p>
        </p:txBody>
      </p:sp>
      <p:pic>
        <p:nvPicPr>
          <p:cNvPr id="52232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90" y="3114675"/>
            <a:ext cx="4618037" cy="25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feld 8"/>
          <p:cNvSpPr txBox="1">
            <a:spLocks noChangeArrowheads="1"/>
          </p:cNvSpPr>
          <p:nvPr/>
        </p:nvSpPr>
        <p:spPr bwMode="auto">
          <a:xfrm>
            <a:off x="5364165" y="3045619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F04010"/>
                </a:solidFill>
                <a:latin typeface="Calibri" pitchFamily="34" charset="0"/>
                <a:cs typeface="Calibri" pitchFamily="34" charset="0"/>
              </a:rPr>
              <a:t>Quality of Life (SF-12)</a:t>
            </a:r>
          </a:p>
        </p:txBody>
      </p:sp>
      <p:sp>
        <p:nvSpPr>
          <p:cNvPr id="52234" name="Textfeld 1"/>
          <p:cNvSpPr txBox="1">
            <a:spLocks noChangeArrowheads="1"/>
          </p:cNvSpPr>
          <p:nvPr/>
        </p:nvSpPr>
        <p:spPr bwMode="auto">
          <a:xfrm>
            <a:off x="8094665" y="3708797"/>
            <a:ext cx="111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F04010"/>
                </a:solidFill>
                <a:latin typeface="Calibri" pitchFamily="34" charset="0"/>
                <a:cs typeface="Calibri" pitchFamily="34" charset="0"/>
              </a:rPr>
              <a:t>average German population</a:t>
            </a:r>
          </a:p>
        </p:txBody>
      </p:sp>
      <p:sp>
        <p:nvSpPr>
          <p:cNvPr id="52235" name="Abgerundetes Rechteck 1"/>
          <p:cNvSpPr>
            <a:spLocks noChangeArrowheads="1"/>
          </p:cNvSpPr>
          <p:nvPr/>
        </p:nvSpPr>
        <p:spPr bwMode="auto">
          <a:xfrm>
            <a:off x="3902075" y="5196186"/>
            <a:ext cx="431800" cy="50184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040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2236" name="Textfeld 2"/>
          <p:cNvSpPr txBox="1">
            <a:spLocks noChangeArrowheads="1"/>
          </p:cNvSpPr>
          <p:nvPr/>
        </p:nvSpPr>
        <p:spPr bwMode="auto">
          <a:xfrm>
            <a:off x="3913188" y="4024168"/>
            <a:ext cx="393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13%</a:t>
            </a:r>
          </a:p>
        </p:txBody>
      </p:sp>
      <p:sp>
        <p:nvSpPr>
          <p:cNvPr id="52237" name="Textfeld 2"/>
          <p:cNvSpPr txBox="1">
            <a:spLocks noChangeArrowheads="1"/>
          </p:cNvSpPr>
          <p:nvPr/>
        </p:nvSpPr>
        <p:spPr bwMode="auto">
          <a:xfrm>
            <a:off x="2346327" y="4030121"/>
            <a:ext cx="3921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31324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95"/>
    </mc:Choice>
    <mc:Fallback>
      <p:transition spd="slow" advTm="4099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" y="5375226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1162050"/>
            <a:ext cx="8229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de-DE" sz="2800" b="1" kern="0" dirty="0">
                <a:solidFill>
                  <a:srgbClr val="F04010"/>
                </a:solidFill>
                <a:latin typeface="Calibri" pitchFamily="34" charset="0"/>
                <a:cs typeface="Calibri" pitchFamily="34" charset="0"/>
              </a:rPr>
              <a:t>Health Care Seeking Behavior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37028" y="1822772"/>
            <a:ext cx="8229600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F04010"/>
              </a:buClr>
              <a:defRPr/>
            </a:pPr>
            <a:r>
              <a:rPr lang="en-US" altLang="de-DE" sz="16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follow-up investigation of the original study population in Herne 2 years after the initial assessment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04010"/>
              </a:buClr>
              <a:defRPr/>
            </a:pPr>
            <a:r>
              <a:rPr lang="en-US" altLang="de-DE" sz="1600" i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have you visited a doctor for LUTS during the last 2 years?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04010"/>
              </a:buClr>
              <a:defRPr/>
            </a:pPr>
            <a:r>
              <a:rPr lang="en-US" altLang="de-DE" sz="16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multivariate regression analysis using patient-reported bother from each symptom of the IPSS questionnaire (AUA-SPI)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04010"/>
              </a:buClr>
              <a:defRPr/>
            </a:pPr>
            <a:r>
              <a:rPr lang="en-US" altLang="de-DE" sz="16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only </a:t>
            </a:r>
            <a:r>
              <a:rPr lang="en-US" altLang="de-DE" sz="1600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nocturia</a:t>
            </a:r>
            <a:r>
              <a:rPr lang="en-US" altLang="de-DE" sz="16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was significantly associated with medical consultations 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" y="3861198"/>
            <a:ext cx="780657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5" name="Rechteck 3"/>
          <p:cNvSpPr>
            <a:spLocks noChangeArrowheads="1"/>
          </p:cNvSpPr>
          <p:nvPr/>
        </p:nvSpPr>
        <p:spPr bwMode="auto">
          <a:xfrm>
            <a:off x="672328" y="4963866"/>
            <a:ext cx="7806578" cy="461665"/>
          </a:xfrm>
          <a:prstGeom prst="rect">
            <a:avLst/>
          </a:prstGeom>
          <a:solidFill>
            <a:srgbClr val="FF000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" name="Rechteck 8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56" name="Textfeld 4"/>
          <p:cNvSpPr txBox="1">
            <a:spLocks noChangeArrowheads="1"/>
          </p:cNvSpPr>
          <p:nvPr/>
        </p:nvSpPr>
        <p:spPr bwMode="auto">
          <a:xfrm>
            <a:off x="4902592" y="5699523"/>
            <a:ext cx="40814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Oelke M et al.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World J Urol. 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2014; 32: 1155 – 1162.</a:t>
            </a:r>
            <a:endParaRPr lang="de-DE" altLang="de-DE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941">
        <p:fade/>
      </p:transition>
    </mc:Choice>
    <mc:Fallback xmlns="">
      <p:transition spd="med" advTm="219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54275" name="Inhaltsplatzhalter 3"/>
          <p:cNvSpPr>
            <a:spLocks noGrp="1"/>
          </p:cNvSpPr>
          <p:nvPr>
            <p:ph idx="1"/>
          </p:nvPr>
        </p:nvSpPr>
        <p:spPr bwMode="auto">
          <a:xfrm>
            <a:off x="454025" y="1672828"/>
            <a:ext cx="8624888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1000"/>
              </a:spcAft>
              <a:buClr>
                <a:srgbClr val="F03C14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Falls and fractures↑, annual costs associated with fractures: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USA: approx. $ 1.5 billion/year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Europe: approx. € 1 billion/year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F03C14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Travel (car) accidents↑</a:t>
            </a:r>
          </a:p>
          <a:p>
            <a:pPr>
              <a:spcBef>
                <a:spcPct val="0"/>
              </a:spcBef>
              <a:buClr>
                <a:srgbClr val="F03C14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Missing at work, annual costs</a:t>
            </a:r>
          </a:p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associated with loss of work 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productivity: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USA: approx. $ 62.5 billion/year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03C14"/>
              </a:buClr>
            </a:pPr>
            <a:r>
              <a:rPr lang="en-US" altLang="de-DE" sz="1600" dirty="0">
                <a:solidFill>
                  <a:schemeClr val="accent1">
                    <a:lumMod val="75000"/>
                  </a:schemeClr>
                </a:solidFill>
              </a:rPr>
              <a:t>Europe: approx. € 29 billion/year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F03C14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Diabetes mellitus↑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F03C14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Cardiovascular diseases↑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F03C14"/>
              </a:buClr>
            </a:pPr>
            <a:r>
              <a:rPr lang="en-US" altLang="de-DE" sz="1700" dirty="0">
                <a:solidFill>
                  <a:schemeClr val="accent1">
                    <a:lumMod val="75000"/>
                  </a:schemeClr>
                </a:solidFill>
              </a:rPr>
              <a:t>Mortality↑</a:t>
            </a:r>
          </a:p>
          <a:p>
            <a:endParaRPr lang="en-US" alt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276" name="Titel 2"/>
          <p:cNvSpPr>
            <a:spLocks noGrp="1"/>
          </p:cNvSpPr>
          <p:nvPr>
            <p:ph type="title"/>
          </p:nvPr>
        </p:nvSpPr>
        <p:spPr bwMode="auto">
          <a:xfrm>
            <a:off x="457200" y="1209890"/>
            <a:ext cx="8229600" cy="502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de-DE" sz="2800" b="1" dirty="0"/>
              <a:t>Consequences of Nocturia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4303060" y="5201491"/>
            <a:ext cx="469248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van </a:t>
            </a:r>
            <a:r>
              <a:rPr lang="en-GB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Dijk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BJU Int.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2002;  90: 644-648.  Nitti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Rev Urol. 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Wingdings" pitchFamily="2" charset="2"/>
              </a:rPr>
              <a:t>2002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; 4(</a:t>
            </a:r>
            <a:r>
              <a:rPr lang="en-GB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Wingdings" pitchFamily="2" charset="2"/>
              </a:rPr>
              <a:t>suppl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Wingdings" pitchFamily="2" charset="2"/>
              </a:rPr>
              <a:t> 4): S2 - S6. </a:t>
            </a:r>
          </a:p>
          <a:p>
            <a:pPr algn="r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Weiss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J Urol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. 2000; 163: 5-12. </a:t>
            </a:r>
            <a:r>
              <a:rPr lang="en-GB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Hetta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BJU Int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. 1999; 84(</a:t>
            </a:r>
            <a:r>
              <a:rPr lang="en-GB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suppl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1): 27 - 28.</a:t>
            </a:r>
          </a:p>
          <a:p>
            <a:pPr algn="r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Lose 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Am J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Obstet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Gynecol. 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2001; 185: 14 - 21.</a:t>
            </a:r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Holm-Larsen T. </a:t>
            </a:r>
            <a:r>
              <a:rPr lang="de-DE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Neurourol</a:t>
            </a:r>
            <a:r>
              <a:rPr lang="de-DE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de-DE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Urodyn</a:t>
            </a:r>
            <a:r>
              <a:rPr lang="de-DE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. </a:t>
            </a:r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2014; 33: S10 – S14.</a:t>
            </a:r>
          </a:p>
          <a:p>
            <a:pPr algn="r"/>
            <a:endParaRPr lang="en-GB" altLang="de-DE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Lucida Sans Unicode" pitchFamily="34" charset="0"/>
              <a:cs typeface="Calibri" pitchFamily="34" charset="0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29" y="2633098"/>
            <a:ext cx="4516438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feld 1"/>
          <p:cNvSpPr txBox="1">
            <a:spLocks noChangeArrowheads="1"/>
          </p:cNvSpPr>
          <p:nvPr/>
        </p:nvSpPr>
        <p:spPr bwMode="auto">
          <a:xfrm>
            <a:off x="4988576" y="2619649"/>
            <a:ext cx="3590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de-DE" sz="1600" dirty="0">
                <a:latin typeface="Calibri" pitchFamily="34" charset="0"/>
                <a:cs typeface="Calibri" pitchFamily="34" charset="0"/>
              </a:rPr>
              <a:t>Missing days at work</a:t>
            </a:r>
            <a:endParaRPr lang="en-US" altLang="de-DE" sz="16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54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68"/>
    </mc:Choice>
    <mc:Fallback>
      <p:transition spd="slow" advTm="470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pic>
        <p:nvPicPr>
          <p:cNvPr id="552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6" y="2024062"/>
            <a:ext cx="3637337" cy="22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33" y="2041923"/>
            <a:ext cx="3419009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AutoShape 51"/>
          <p:cNvSpPr>
            <a:spLocks noChangeArrowheads="1"/>
          </p:cNvSpPr>
          <p:nvPr/>
        </p:nvSpPr>
        <p:spPr bwMode="auto">
          <a:xfrm>
            <a:off x="1016814" y="4591122"/>
            <a:ext cx="7132320" cy="612934"/>
          </a:xfrm>
          <a:prstGeom prst="roundRect">
            <a:avLst>
              <a:gd name="adj" fmla="val 16667"/>
            </a:avLst>
          </a:prstGeom>
          <a:solidFill>
            <a:srgbClr val="F03C14">
              <a:alpha val="80000"/>
            </a:srgb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75000"/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≥2 voids/night are associated with worse survival </a:t>
            </a:r>
          </a:p>
          <a:p>
            <a:pPr algn="ctr" eaLnBrk="1" hangingPunct="1">
              <a:buSzPct val="75000"/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a population-based sample of 7,455 men and 8,533 women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201613" y="1157707"/>
            <a:ext cx="874395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Nocturia and Mortality: US Data NHANES III</a:t>
            </a:r>
            <a:r>
              <a:rPr lang="en-US" altLang="en-US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06" name="Textfeld 7"/>
          <p:cNvSpPr txBox="1">
            <a:spLocks noChangeArrowheads="1"/>
          </p:cNvSpPr>
          <p:nvPr/>
        </p:nvSpPr>
        <p:spPr bwMode="auto">
          <a:xfrm>
            <a:off x="4390204" y="5707437"/>
            <a:ext cx="4586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de-DE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of Prof. Dr. Jeff P. </a:t>
            </a:r>
            <a:r>
              <a:rPr lang="de-DE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Weiss</a:t>
            </a:r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Brooklyn, NY, USA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245866" y="5547474"/>
            <a:ext cx="3738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v-S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Kupelian et al. </a:t>
            </a:r>
            <a:r>
              <a:rPr lang="sv-SE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 Urol. </a:t>
            </a:r>
            <a:r>
              <a:rPr lang="sv-S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2011; 185: 571 – 577.</a:t>
            </a:r>
          </a:p>
        </p:txBody>
      </p:sp>
    </p:spTree>
    <p:extLst>
      <p:ext uri="{BB962C8B-B14F-4D97-AF65-F5344CB8AC3E}">
        <p14:creationId xmlns:p14="http://schemas.microsoft.com/office/powerpoint/2010/main" val="32714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28">
        <p:fade/>
      </p:transition>
    </mc:Choice>
    <mc:Fallback xmlns="">
      <p:transition spd="med" advTm="24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6476" y="2440919"/>
            <a:ext cx="8056563" cy="1021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48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Causes Nocturia?</a:t>
            </a:r>
            <a:endParaRPr lang="en-GB" sz="4800" b="1" kern="0" dirty="0">
              <a:solidFill>
                <a:srgbClr val="F0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18">
        <p:fade/>
      </p:transition>
    </mc:Choice>
    <mc:Fallback xmlns="">
      <p:transition spd="med" advTm="4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K:\Kongresse\Iran - ICS-IUA  8-2020\Pathophysiology of noctu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1524"/>
            <a:ext cx="7620000" cy="56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7475005" y="841697"/>
            <a:ext cx="165005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37159" y="6497172"/>
            <a:ext cx="47879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Oelke M et al. </a:t>
            </a:r>
            <a:r>
              <a:rPr lang="en-US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World J Urol. </a:t>
            </a:r>
            <a:r>
              <a:rPr lang="en-US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2014; 32: 1109 – 1117.</a:t>
            </a:r>
          </a:p>
        </p:txBody>
      </p:sp>
    </p:spTree>
    <p:extLst>
      <p:ext uri="{BB962C8B-B14F-4D97-AF65-F5344CB8AC3E}">
        <p14:creationId xmlns:p14="http://schemas.microsoft.com/office/powerpoint/2010/main" val="41551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518">
        <p:fade/>
      </p:transition>
    </mc:Choice>
    <mc:Fallback xmlns="">
      <p:transition spd="med" advTm="445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DADFD32-FAB6-F24A-8975-23DD4E101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8" y="823621"/>
            <a:ext cx="7306569" cy="5479926"/>
          </a:xfrm>
          <a:prstGeom prst="rect">
            <a:avLst/>
          </a:prstGeom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457200" y="1128712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03C14"/>
                </a:solidFill>
                <a:latin typeface="Calibri" pitchFamily="34" charset="0"/>
              </a:rPr>
              <a:t>Nocturnal polyuria is present in a large proportion of patients with </a:t>
            </a:r>
            <a:r>
              <a:rPr lang="en-US" sz="2800" b="1" dirty="0" err="1">
                <a:solidFill>
                  <a:srgbClr val="F03C14"/>
                </a:solidFill>
                <a:latin typeface="Calibri" pitchFamily="34" charset="0"/>
              </a:rPr>
              <a:t>nocturia</a:t>
            </a:r>
            <a:endParaRPr lang="en-GB" sz="2800" b="1" dirty="0">
              <a:solidFill>
                <a:srgbClr val="F03C14"/>
              </a:solidFill>
              <a:latin typeface="Calibri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24">
            <a:extLst>
              <a:ext uri="{FF2B5EF4-FFF2-40B4-BE49-F238E27FC236}">
                <a16:creationId xmlns:a16="http://schemas.microsoft.com/office/drawing/2014/main" id="{C47A04DB-9F14-44D3-96ED-0D6D19B58F8D}"/>
              </a:ext>
            </a:extLst>
          </p:cNvPr>
          <p:cNvSpPr/>
          <p:nvPr/>
        </p:nvSpPr>
        <p:spPr>
          <a:xfrm>
            <a:off x="5748651" y="5685964"/>
            <a:ext cx="3287463" cy="300432"/>
          </a:xfrm>
          <a:prstGeom prst="rect">
            <a:avLst/>
          </a:prstGeom>
        </p:spPr>
        <p:txBody>
          <a:bodyPr wrap="square" lIns="129884" tIns="64943" rIns="129884" bIns="64943">
            <a:spAutoFit/>
          </a:bodyPr>
          <a:lstStyle/>
          <a:p>
            <a:pPr algn="r" defTabSz="1298858"/>
            <a:r>
              <a:rPr lang="en-GB" altLang="de-DE" sz="1100" dirty="0">
                <a:solidFill>
                  <a:srgbClr val="004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 </a:t>
            </a:r>
            <a:r>
              <a:rPr lang="en-GB" altLang="de-DE" sz="1100" dirty="0">
                <a:solidFill>
                  <a:srgbClr val="004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GB" altLang="de-DE" sz="1100" i="1" dirty="0">
                <a:solidFill>
                  <a:srgbClr val="004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Urology</a:t>
            </a:r>
            <a:r>
              <a:rPr lang="en-GB" altLang="de-DE" sz="1100" dirty="0">
                <a:solidFill>
                  <a:srgbClr val="004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2006; 67: 541 – 544.</a:t>
            </a:r>
            <a:endParaRPr lang="en-US" sz="1100" dirty="0">
              <a:solidFill>
                <a:srgbClr val="004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9EAB10-63E1-440A-9F32-50D90935CB52}"/>
              </a:ext>
            </a:extLst>
          </p:cNvPr>
          <p:cNvSpPr txBox="1">
            <a:spLocks noGrp="1"/>
          </p:cNvSpPr>
          <p:nvPr/>
        </p:nvSpPr>
        <p:spPr bwMode="auto">
          <a:xfrm>
            <a:off x="6006092" y="5474921"/>
            <a:ext cx="3019257" cy="3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84" tIns="64943" rIns="129884" bIns="64943" anchor="ctr"/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98858" eaLnBrk="1" hangingPunct="1">
              <a:spcBef>
                <a:spcPct val="0"/>
              </a:spcBef>
            </a:pPr>
            <a:r>
              <a:rPr lang="en-GB" altLang="de-DE" sz="1100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Weiss </a:t>
            </a:r>
            <a:r>
              <a:rPr lang="en-GB" altLang="de-DE" sz="1100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JP et al. </a:t>
            </a:r>
            <a:r>
              <a:rPr lang="en-GB" altLang="de-DE" sz="1100" i="1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 Urol. </a:t>
            </a:r>
            <a:r>
              <a:rPr lang="en-GB" altLang="de-DE" sz="1100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2011; 186: 1358 – 1363.</a:t>
            </a:r>
          </a:p>
        </p:txBody>
      </p:sp>
      <p:sp>
        <p:nvSpPr>
          <p:cNvPr id="8" name="Rechteck 7"/>
          <p:cNvSpPr/>
          <p:nvPr/>
        </p:nvSpPr>
        <p:spPr>
          <a:xfrm>
            <a:off x="6333566" y="5193927"/>
            <a:ext cx="289111" cy="14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760807" y="5184951"/>
            <a:ext cx="465618" cy="14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258170" y="5140148"/>
            <a:ext cx="485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</a:t>
            </a:r>
            <a:endParaRPr lang="en-US" sz="900" dirty="0"/>
          </a:p>
        </p:txBody>
      </p:sp>
      <p:sp>
        <p:nvSpPr>
          <p:cNvPr id="11" name="Textfeld 10"/>
          <p:cNvSpPr txBox="1"/>
          <p:nvPr/>
        </p:nvSpPr>
        <p:spPr>
          <a:xfrm>
            <a:off x="6672805" y="5144620"/>
            <a:ext cx="2208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without nocturnal polyuria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48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24">
        <p:fade/>
      </p:transition>
    </mc:Choice>
    <mc:Fallback xmlns="">
      <p:transition spd="med" advTm="202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4"/>
          <p:cNvSpPr/>
          <p:nvPr/>
        </p:nvSpPr>
        <p:spPr bwMode="auto">
          <a:xfrm>
            <a:off x="5302615" y="4347621"/>
            <a:ext cx="1595439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2" name="Oval 16"/>
          <p:cNvSpPr/>
          <p:nvPr/>
        </p:nvSpPr>
        <p:spPr bwMode="auto">
          <a:xfrm>
            <a:off x="6362410" y="4358370"/>
            <a:ext cx="1593420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875619" y="2603675"/>
            <a:ext cx="1596550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61444" name="Title 1"/>
          <p:cNvSpPr>
            <a:spLocks/>
          </p:cNvSpPr>
          <p:nvPr/>
        </p:nvSpPr>
        <p:spPr bwMode="auto">
          <a:xfrm>
            <a:off x="457200" y="121562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de-DE" sz="2800" b="1" dirty="0">
                <a:solidFill>
                  <a:srgbClr val="F03C14"/>
                </a:solidFill>
                <a:latin typeface="+mn-lt"/>
              </a:rPr>
              <a:t>Multiple </a:t>
            </a:r>
            <a:r>
              <a:rPr lang="en-US" altLang="de-DE" sz="2800" b="1" dirty="0">
                <a:solidFill>
                  <a:srgbClr val="F03C14"/>
                </a:solidFill>
                <a:latin typeface="+mn-lt"/>
              </a:rPr>
              <a:t>Causes In </a:t>
            </a:r>
            <a:r>
              <a:rPr lang="en-US" altLang="de-DE" sz="2800" b="1" dirty="0">
                <a:solidFill>
                  <a:srgbClr val="F03C14"/>
                </a:solidFill>
                <a:latin typeface="+mn-lt"/>
              </a:rPr>
              <a:t>Any Individual Patient</a:t>
            </a:r>
            <a:r>
              <a:rPr lang="en-GB" altLang="de-DE" sz="2800" dirty="0">
                <a:solidFill>
                  <a:srgbClr val="000000"/>
                </a:solidFill>
                <a:latin typeface="+mn-lt"/>
              </a:rPr>
              <a:t/>
            </a:r>
            <a:br>
              <a:rPr lang="en-GB" altLang="de-DE" sz="2800" dirty="0">
                <a:solidFill>
                  <a:srgbClr val="000000"/>
                </a:solidFill>
                <a:latin typeface="+mn-lt"/>
              </a:rPr>
            </a:br>
            <a:endParaRPr lang="en-GB" altLang="de-DE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04366" y="3760796"/>
            <a:ext cx="1603593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61954" y="3799366"/>
            <a:ext cx="1639430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1448" name="TextBox 3"/>
          <p:cNvSpPr txBox="1">
            <a:spLocks noChangeArrowheads="1"/>
          </p:cNvSpPr>
          <p:nvPr/>
        </p:nvSpPr>
        <p:spPr bwMode="auto">
          <a:xfrm>
            <a:off x="2181768" y="2549464"/>
            <a:ext cx="950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Nocturnal</a:t>
            </a:r>
          </a:p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polyuria</a:t>
            </a:r>
          </a:p>
        </p:txBody>
      </p:sp>
      <p:sp>
        <p:nvSpPr>
          <p:cNvPr id="61449" name="TextBox 12"/>
          <p:cNvSpPr txBox="1">
            <a:spLocks noChangeArrowheads="1"/>
          </p:cNvSpPr>
          <p:nvPr/>
        </p:nvSpPr>
        <p:spPr bwMode="auto">
          <a:xfrm>
            <a:off x="1651068" y="3880377"/>
            <a:ext cx="583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BOO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271247" y="2581461"/>
            <a:ext cx="1595439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1452" name="TextBox 15"/>
          <p:cNvSpPr txBox="1">
            <a:spLocks noChangeArrowheads="1"/>
          </p:cNvSpPr>
          <p:nvPr/>
        </p:nvSpPr>
        <p:spPr bwMode="auto">
          <a:xfrm>
            <a:off x="5337251" y="2592210"/>
            <a:ext cx="981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Polyuria/</a:t>
            </a:r>
          </a:p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polydipsia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331042" y="2592210"/>
            <a:ext cx="1593420" cy="519351"/>
          </a:xfrm>
          <a:prstGeom prst="ellipse">
            <a:avLst/>
          </a:prstGeom>
          <a:solidFill>
            <a:srgbClr val="BBE0E3">
              <a:alpha val="6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1454" name="TextBox 17"/>
          <p:cNvSpPr txBox="1">
            <a:spLocks noChangeArrowheads="1"/>
          </p:cNvSpPr>
          <p:nvPr/>
        </p:nvSpPr>
        <p:spPr bwMode="auto">
          <a:xfrm>
            <a:off x="6865538" y="2628611"/>
            <a:ext cx="870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>
                <a:solidFill>
                  <a:srgbClr val="000000"/>
                </a:solidFill>
              </a:rPr>
              <a:t>Oedema</a:t>
            </a:r>
          </a:p>
        </p:txBody>
      </p:sp>
      <p:sp>
        <p:nvSpPr>
          <p:cNvPr id="61456" name="TextBox 19"/>
          <p:cNvSpPr txBox="1">
            <a:spLocks noChangeArrowheads="1"/>
          </p:cNvSpPr>
          <p:nvPr/>
        </p:nvSpPr>
        <p:spPr bwMode="auto">
          <a:xfrm>
            <a:off x="5397801" y="4339332"/>
            <a:ext cx="891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Diabetes</a:t>
            </a:r>
          </a:p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mellitus</a:t>
            </a:r>
          </a:p>
        </p:txBody>
      </p:sp>
      <p:sp>
        <p:nvSpPr>
          <p:cNvPr id="61458" name="TextBox 21"/>
          <p:cNvSpPr txBox="1">
            <a:spLocks noChangeArrowheads="1"/>
          </p:cNvSpPr>
          <p:nvPr/>
        </p:nvSpPr>
        <p:spPr bwMode="auto">
          <a:xfrm>
            <a:off x="6874851" y="4325884"/>
            <a:ext cx="1080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Detrusor </a:t>
            </a:r>
          </a:p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overactivity</a:t>
            </a:r>
            <a:endParaRPr lang="en-US" altLang="de-DE" sz="1400" dirty="0">
              <a:solidFill>
                <a:srgbClr val="000000"/>
              </a:solidFill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931797" y="3896182"/>
            <a:ext cx="1080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Detrusor </a:t>
            </a:r>
          </a:p>
          <a:p>
            <a:pPr algn="ctr" eaLnBrk="1" hangingPunct="1"/>
            <a:r>
              <a:rPr lang="en-US" altLang="de-DE" sz="1400" dirty="0">
                <a:solidFill>
                  <a:srgbClr val="000000"/>
                </a:solidFill>
              </a:rPr>
              <a:t>overactivity</a:t>
            </a:r>
            <a:endParaRPr lang="en-US" altLang="de-DE" sz="1400" dirty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5" name="Footer Placeholder 3"/>
          <p:cNvSpPr txBox="1">
            <a:spLocks noGrp="1"/>
          </p:cNvSpPr>
          <p:nvPr/>
        </p:nvSpPr>
        <p:spPr bwMode="auto">
          <a:xfrm>
            <a:off x="4280664" y="5692730"/>
            <a:ext cx="471963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van Kerrebroeck P et al.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J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Clin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Pract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2010; 64: 807 - 816.</a:t>
            </a:r>
            <a:endParaRPr lang="en-GB" altLang="de-DE" sz="11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616">
        <p:fade/>
      </p:transition>
    </mc:Choice>
    <mc:Fallback xmlns="">
      <p:transition spd="med" advTm="316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6476" y="2447643"/>
            <a:ext cx="8056563" cy="1021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Assess Nocturia?</a:t>
            </a:r>
            <a:endParaRPr lang="en-GB" b="1" kern="0" dirty="0">
              <a:solidFill>
                <a:srgbClr val="F0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5">
        <p:fade/>
      </p:transition>
    </mc:Choice>
    <mc:Fallback xmlns="">
      <p:transition spd="med" advTm="4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7" y="1161144"/>
            <a:ext cx="8042275" cy="5119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to Assess Nocturia</a:t>
            </a:r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/>
          </p:nvPr>
        </p:nvGraphicFramePr>
        <p:xfrm>
          <a:off x="431393" y="1915095"/>
          <a:ext cx="8240888" cy="32062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 Tool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3C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3C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Disadvantages/Limits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3C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2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Frequency-Volume</a:t>
                      </a:r>
                      <a:r>
                        <a:rPr lang="en-GB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chart, bladder diary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Assumed to be most reliable tool</a:t>
                      </a: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Allows differentiation of polyuria and</a:t>
                      </a: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 causes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Requires detailed instruction</a:t>
                      </a: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patient</a:t>
                      </a: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often applied outside overactive bladder treatment studies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IPSS question 7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Quantitative</a:t>
                      </a: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from many studies on male voiding dysfunction available for comparison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Recall-based</a:t>
                      </a: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validated</a:t>
                      </a: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against definition by ICS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30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</a:t>
                      </a:r>
                      <a:r>
                        <a:rPr lang="en-GB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QoL</a:t>
                      </a:r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score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specific</a:t>
                      </a: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than IPSS questions</a:t>
                      </a: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Validated for nocturia</a:t>
                      </a: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Symptom-specific </a:t>
                      </a:r>
                      <a:r>
                        <a:rPr lang="en-GB" sz="11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QoL</a:t>
                      </a:r>
                      <a:endParaRPr lang="en-GB" sz="11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 by ICS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Recall-based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in few epidemiological or treatment studies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Hours of undisturbed sleep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Mechanistically linked</a:t>
                      </a: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factor impairing </a:t>
                      </a:r>
                      <a:r>
                        <a:rPr lang="en-GB" sz="11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QoL</a:t>
                      </a:r>
                      <a:endParaRPr lang="en-GB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/>
                        <a:buChar char="•"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Optimal method of assessment still under</a:t>
                      </a:r>
                      <a:r>
                        <a:rPr lang="en-GB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discussion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in few epidemiological or treatment studies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2" name="Footer Placeholder 3"/>
          <p:cNvSpPr txBox="1">
            <a:spLocks noGrp="1"/>
          </p:cNvSpPr>
          <p:nvPr/>
        </p:nvSpPr>
        <p:spPr bwMode="auto">
          <a:xfrm>
            <a:off x="1835541" y="5699873"/>
            <a:ext cx="715598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de-DE" sz="1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Oelke M and van Kerrebroeck P. In: Current Aspects on Diagnosis and Treatment of Nocturia. Uni-Med Science 2012: 79 – 90.</a:t>
            </a:r>
          </a:p>
        </p:txBody>
      </p:sp>
    </p:spTree>
    <p:extLst>
      <p:ext uri="{BB962C8B-B14F-4D97-AF65-F5344CB8AC3E}">
        <p14:creationId xmlns:p14="http://schemas.microsoft.com/office/powerpoint/2010/main" val="22371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75">
        <p:fade/>
      </p:transition>
    </mc:Choice>
    <mc:Fallback xmlns="">
      <p:transition spd="med" advTm="21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" y="106322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de-DE" sz="3600" b="1">
              <a:solidFill>
                <a:srgbClr val="F03C14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7330" y="4712144"/>
            <a:ext cx="782917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ct val="40000"/>
              </a:spcBef>
              <a:spcAft>
                <a:spcPts val="600"/>
              </a:spcAft>
              <a:buClr>
                <a:srgbClr val="F04010"/>
              </a:buClr>
            </a:pPr>
            <a:r>
              <a:rPr lang="en-US" altLang="de-DE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LUTS are unspecific, overlapping, and have a multifactorial etiology: bladder, prostate, urethra, pelvic floor, central or peripheral nervous system, kidneys, rectum …</a:t>
            </a:r>
            <a:endParaRPr lang="en-US" altLang="de-DE" sz="1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" name="Text Placeholder 4"/>
          <p:cNvGrpSpPr>
            <a:grpSpLocks/>
          </p:cNvGrpSpPr>
          <p:nvPr/>
        </p:nvGrpSpPr>
        <p:grpSpPr bwMode="auto">
          <a:xfrm>
            <a:off x="225427" y="1853246"/>
            <a:ext cx="2803525" cy="603647"/>
            <a:chOff x="142" y="695"/>
            <a:chExt cx="1766" cy="507"/>
          </a:xfrm>
          <a:solidFill>
            <a:srgbClr val="F04010"/>
          </a:solidFill>
        </p:grpSpPr>
        <p:pic>
          <p:nvPicPr>
            <p:cNvPr id="7" name="Text Placeholder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695"/>
              <a:ext cx="1766" cy="50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  <a:ex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58" y="709"/>
              <a:ext cx="1737" cy="48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GB" sz="1700" b="1" dirty="0">
                  <a:solidFill>
                    <a:schemeClr val="bg1"/>
                  </a:solidFill>
                  <a:latin typeface="Calibri" pitchFamily="34" charset="0"/>
                </a:rPr>
                <a:t>Storage </a:t>
              </a:r>
              <a:br>
                <a:rPr lang="en-GB" sz="1700" b="1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GB" sz="1700" b="1" dirty="0">
                  <a:solidFill>
                    <a:schemeClr val="bg1"/>
                  </a:solidFill>
                  <a:latin typeface="Calibri" pitchFamily="34" charset="0"/>
                </a:rPr>
                <a:t>symptoms</a:t>
              </a:r>
            </a:p>
          </p:txBody>
        </p:sp>
      </p:grpSp>
      <p:sp>
        <p:nvSpPr>
          <p:cNvPr id="41991" name="Content Placeholder 5"/>
          <p:cNvSpPr>
            <a:spLocks/>
          </p:cNvSpPr>
          <p:nvPr/>
        </p:nvSpPr>
        <p:spPr bwMode="auto">
          <a:xfrm>
            <a:off x="287338" y="2520554"/>
            <a:ext cx="2757488" cy="203477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600"/>
              </a:spcAft>
              <a:buClr>
                <a:srgbClr val="F04010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Altered bladder sensations</a:t>
            </a:r>
          </a:p>
          <a:p>
            <a:pPr>
              <a:spcAft>
                <a:spcPts val="600"/>
              </a:spcAft>
              <a:buClr>
                <a:srgbClr val="F04010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Increased daytime frequency</a:t>
            </a:r>
          </a:p>
          <a:p>
            <a:pPr>
              <a:spcAft>
                <a:spcPts val="600"/>
              </a:spcAft>
              <a:buClr>
                <a:srgbClr val="F04010"/>
              </a:buClr>
              <a:buFontTx/>
              <a:buChar char="•"/>
            </a:pPr>
            <a:r>
              <a:rPr lang="en-GB" altLang="de-DE" sz="1600" b="1" dirty="0">
                <a:solidFill>
                  <a:srgbClr val="F04010"/>
                </a:solidFill>
                <a:latin typeface="+mn-lt"/>
              </a:rPr>
              <a:t>Nocturia</a:t>
            </a:r>
          </a:p>
          <a:p>
            <a:pPr>
              <a:spcAft>
                <a:spcPts val="600"/>
              </a:spcAft>
              <a:buClr>
                <a:srgbClr val="F04010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Urgency</a:t>
            </a:r>
          </a:p>
          <a:p>
            <a:pPr>
              <a:spcAft>
                <a:spcPts val="600"/>
              </a:spcAft>
              <a:buClr>
                <a:srgbClr val="F04010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Urgency incontinence</a:t>
            </a:r>
          </a:p>
          <a:p>
            <a:pPr eaLnBrk="1" hangingPunct="1">
              <a:lnSpc>
                <a:spcPct val="150000"/>
              </a:lnSpc>
              <a:buClr>
                <a:srgbClr val="C73D54"/>
              </a:buClr>
              <a:buFontTx/>
              <a:buChar char="•"/>
            </a:pPr>
            <a:endParaRPr lang="en-GB" altLang="de-DE" sz="1600" dirty="0">
              <a:latin typeface="+mn-lt"/>
            </a:endParaRPr>
          </a:p>
        </p:txBody>
      </p:sp>
      <p:grpSp>
        <p:nvGrpSpPr>
          <p:cNvPr id="41992" name="Text Placeholder 4"/>
          <p:cNvGrpSpPr>
            <a:grpSpLocks/>
          </p:cNvGrpSpPr>
          <p:nvPr/>
        </p:nvGrpSpPr>
        <p:grpSpPr bwMode="auto">
          <a:xfrm>
            <a:off x="6022977" y="1846660"/>
            <a:ext cx="2803525" cy="598884"/>
            <a:chOff x="3794" y="695"/>
            <a:chExt cx="1766" cy="503"/>
          </a:xfrm>
        </p:grpSpPr>
        <p:pic>
          <p:nvPicPr>
            <p:cNvPr id="42001" name="Text Placeholder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695"/>
              <a:ext cx="176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2" name="Text Box 8"/>
            <p:cNvSpPr txBox="1">
              <a:spLocks noChangeArrowheads="1"/>
            </p:cNvSpPr>
            <p:nvPr/>
          </p:nvSpPr>
          <p:spPr bwMode="auto">
            <a:xfrm>
              <a:off x="3810" y="709"/>
              <a:ext cx="1737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de-DE" sz="1700" b="1" dirty="0">
                  <a:solidFill>
                    <a:schemeClr val="bg1"/>
                  </a:solidFill>
                  <a:latin typeface="Calibri" pitchFamily="34" charset="0"/>
                </a:rPr>
                <a:t>Post-micturition </a:t>
              </a:r>
              <a:endParaRPr lang="en-GB" altLang="de-DE" sz="17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GB" altLang="de-DE" sz="1700" b="1" dirty="0">
                  <a:solidFill>
                    <a:schemeClr val="bg1"/>
                  </a:solidFill>
                  <a:latin typeface="Calibri" pitchFamily="34" charset="0"/>
                </a:rPr>
                <a:t>symptoms</a:t>
              </a:r>
              <a:endParaRPr lang="en-GB" altLang="de-DE" sz="17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1993" name="Content Placeholder 5"/>
          <p:cNvSpPr>
            <a:spLocks/>
          </p:cNvSpPr>
          <p:nvPr/>
        </p:nvSpPr>
        <p:spPr bwMode="auto">
          <a:xfrm>
            <a:off x="6069013" y="2515791"/>
            <a:ext cx="2757488" cy="203477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600"/>
              </a:spcAft>
              <a:buClr>
                <a:srgbClr val="B2B2B2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Feeling of incomplete bladder emptying</a:t>
            </a:r>
          </a:p>
          <a:p>
            <a:pPr>
              <a:spcAft>
                <a:spcPts val="600"/>
              </a:spcAft>
              <a:buClr>
                <a:srgbClr val="B2B2B2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Post-micturition dribble </a:t>
            </a:r>
          </a:p>
        </p:txBody>
      </p:sp>
      <p:grpSp>
        <p:nvGrpSpPr>
          <p:cNvPr id="41994" name="Text Placeholder 4"/>
          <p:cNvGrpSpPr>
            <a:grpSpLocks/>
          </p:cNvGrpSpPr>
          <p:nvPr/>
        </p:nvGrpSpPr>
        <p:grpSpPr bwMode="auto">
          <a:xfrm>
            <a:off x="3140077" y="1846660"/>
            <a:ext cx="2797175" cy="598884"/>
            <a:chOff x="1978" y="695"/>
            <a:chExt cx="1762" cy="503"/>
          </a:xfrm>
        </p:grpSpPr>
        <p:pic>
          <p:nvPicPr>
            <p:cNvPr id="41999" name="Text Placeholder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695"/>
              <a:ext cx="176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Text Box 12"/>
            <p:cNvSpPr txBox="1">
              <a:spLocks noChangeArrowheads="1"/>
            </p:cNvSpPr>
            <p:nvPr/>
          </p:nvSpPr>
          <p:spPr bwMode="auto">
            <a:xfrm>
              <a:off x="1992" y="709"/>
              <a:ext cx="1737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de-DE" sz="1700" b="1" dirty="0">
                  <a:solidFill>
                    <a:schemeClr val="bg1"/>
                  </a:solidFill>
                  <a:latin typeface="Calibri" pitchFamily="34" charset="0"/>
                </a:rPr>
                <a:t>Voiding</a:t>
              </a:r>
            </a:p>
            <a:p>
              <a:pPr algn="ctr" eaLnBrk="1" hangingPunct="1"/>
              <a:r>
                <a:rPr lang="en-GB" altLang="de-DE" sz="1700" b="1" dirty="0">
                  <a:solidFill>
                    <a:schemeClr val="bg1"/>
                  </a:solidFill>
                  <a:latin typeface="Calibri" pitchFamily="34" charset="0"/>
                </a:rPr>
                <a:t>symptoms</a:t>
              </a:r>
            </a:p>
          </p:txBody>
        </p:sp>
      </p:grpSp>
      <p:sp>
        <p:nvSpPr>
          <p:cNvPr id="41995" name="Content Placeholder 5"/>
          <p:cNvSpPr>
            <a:spLocks/>
          </p:cNvSpPr>
          <p:nvPr/>
        </p:nvSpPr>
        <p:spPr bwMode="auto">
          <a:xfrm>
            <a:off x="3152778" y="2515791"/>
            <a:ext cx="2757487" cy="203477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600"/>
              </a:spcAft>
              <a:buClr>
                <a:srgbClr val="5F5F5F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Hesitancy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Intermittency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Slow stream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Splitting/spraying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Straining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Tx/>
              <a:buChar char="•"/>
            </a:pPr>
            <a:r>
              <a:rPr lang="en-GB" altLang="de-DE" sz="1600" dirty="0">
                <a:latin typeface="+mn-lt"/>
              </a:rPr>
              <a:t>Terminal dribble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endParaRPr lang="en-GB" altLang="de-DE" sz="1600" dirty="0">
              <a:latin typeface="+mn-lt"/>
            </a:endParaRPr>
          </a:p>
        </p:txBody>
      </p:sp>
      <p:sp>
        <p:nvSpPr>
          <p:cNvPr id="41997" name="Title 13"/>
          <p:cNvSpPr txBox="1">
            <a:spLocks/>
          </p:cNvSpPr>
          <p:nvPr/>
        </p:nvSpPr>
        <p:spPr bwMode="auto">
          <a:xfrm>
            <a:off x="457200" y="1099581"/>
            <a:ext cx="8229600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2800" b="1" dirty="0">
                <a:solidFill>
                  <a:srgbClr val="F04010"/>
                </a:solidFill>
                <a:latin typeface="Calibri" pitchFamily="34" charset="0"/>
              </a:rPr>
              <a:t>Lower Urinary Tract Symptoms</a:t>
            </a:r>
            <a:endParaRPr lang="en-GB" altLang="de-DE" sz="2800" b="1" dirty="0">
              <a:solidFill>
                <a:srgbClr val="F04010"/>
              </a:solidFill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4681928" y="5532065"/>
            <a:ext cx="4311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Knutson T et al. </a:t>
            </a:r>
            <a:r>
              <a:rPr lang="en-GB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Neurourol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altLang="de-DE" sz="11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Urodyn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2001;20: 237 – 247.</a:t>
            </a:r>
          </a:p>
          <a:p>
            <a:pPr algn="r" eaLnBrk="1" hangingPunct="1"/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Abrams P et al.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Neurourol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Urodyn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2002; 21: 167 – 178.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3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694">
        <p:fade/>
      </p:transition>
    </mc:Choice>
    <mc:Fallback xmlns="">
      <p:transition spd="med" advTm="39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64515" name="Title 4"/>
          <p:cNvSpPr>
            <a:spLocks/>
          </p:cNvSpPr>
          <p:nvPr/>
        </p:nvSpPr>
        <p:spPr bwMode="auto">
          <a:xfrm>
            <a:off x="447675" y="1127522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de-DE" sz="2800" b="1" dirty="0">
                <a:solidFill>
                  <a:srgbClr val="F03C14"/>
                </a:solidFill>
                <a:latin typeface="Calibri" pitchFamily="34" charset="0"/>
              </a:rPr>
              <a:t>Bladder </a:t>
            </a:r>
            <a:r>
              <a:rPr lang="en-GB" altLang="de-DE" sz="2800" b="1" dirty="0">
                <a:solidFill>
                  <a:srgbClr val="F03C14"/>
                </a:solidFill>
                <a:latin typeface="Calibri" pitchFamily="34" charset="0"/>
              </a:rPr>
              <a:t>Diaries: Careful </a:t>
            </a:r>
            <a:r>
              <a:rPr lang="en-GB" altLang="de-DE" sz="2800" b="1" dirty="0">
                <a:solidFill>
                  <a:srgbClr val="F03C14"/>
                </a:solidFill>
                <a:latin typeface="Calibri" pitchFamily="34" charset="0"/>
              </a:rPr>
              <a:t>Diagnosis Is Essential For Optimum Treatment </a:t>
            </a:r>
            <a:r>
              <a:rPr lang="en-GB" altLang="de-DE" sz="2800" b="1" dirty="0">
                <a:solidFill>
                  <a:srgbClr val="F03C14"/>
                </a:solidFill>
                <a:latin typeface="Calibri" pitchFamily="34" charset="0"/>
              </a:rPr>
              <a:t>Outcomes</a:t>
            </a:r>
            <a:endParaRPr lang="en-GB" altLang="de-DE" sz="2800" b="1" dirty="0">
              <a:solidFill>
                <a:srgbClr val="F03C14"/>
              </a:solidFill>
              <a:latin typeface="Calibri" pitchFamily="34" charset="0"/>
            </a:endParaRPr>
          </a:p>
        </p:txBody>
      </p:sp>
      <p:pic>
        <p:nvPicPr>
          <p:cNvPr id="7170" name="Picture 2" descr="K:\Publiklationen\Buchkapitel - Urodynamikbuch-AK 2019\Terminologie\Abbildungen\Blasentagebu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036501"/>
            <a:ext cx="5535005" cy="39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979517"/>
            <a:ext cx="4897098" cy="48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78">
        <p:fade/>
      </p:transition>
    </mc:Choice>
    <mc:Fallback xmlns="">
      <p:transition spd="med" advTm="345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1" y="5410676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65539" name="Title 1"/>
          <p:cNvSpPr>
            <a:spLocks/>
          </p:cNvSpPr>
          <p:nvPr/>
        </p:nvSpPr>
        <p:spPr bwMode="auto">
          <a:xfrm>
            <a:off x="73027" y="1028495"/>
            <a:ext cx="89963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altLang="de-DE" sz="2800" b="1" dirty="0">
                <a:solidFill>
                  <a:srgbClr val="F03C14"/>
                </a:solidFill>
                <a:latin typeface="Calibri" pitchFamily="34" charset="0"/>
              </a:rPr>
              <a:t>Measures Obtained From Frequency-Volume Charts</a:t>
            </a:r>
          </a:p>
        </p:txBody>
      </p:sp>
      <p:sp>
        <p:nvSpPr>
          <p:cNvPr id="65540" name="Content Placeholder 2"/>
          <p:cNvSpPr>
            <a:spLocks/>
          </p:cNvSpPr>
          <p:nvPr/>
        </p:nvSpPr>
        <p:spPr bwMode="auto">
          <a:xfrm>
            <a:off x="251972" y="1687810"/>
            <a:ext cx="8635419" cy="11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03C14"/>
              </a:buClr>
              <a:buSzPct val="90000"/>
              <a:buFontTx/>
              <a:buChar char="•"/>
            </a:pP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Frequency–volume charts (FVCs) provide valuable information regarding voiding frequency and urinary volumes for 24–72 hours </a:t>
            </a:r>
            <a:r>
              <a:rPr lang="en-GB" altLang="de-DE" sz="1600" baseline="30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1–3</a:t>
            </a:r>
          </a:p>
          <a:p>
            <a:pPr eaLnBrk="1" hangingPunct="1">
              <a:spcBef>
                <a:spcPct val="20000"/>
              </a:spcBef>
              <a:buClr>
                <a:srgbClr val="F03C14"/>
              </a:buClr>
              <a:buSzPct val="90000"/>
              <a:buFontTx/>
              <a:buChar char="•"/>
            </a:pP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Chart may also record volume and type of fluid ingested, time of retiring to bed and time of rising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de-DE" sz="1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66389" y="2657862"/>
          <a:ext cx="7992888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1" name="Footer Placeholder 3"/>
          <p:cNvSpPr txBox="1">
            <a:spLocks noGrp="1"/>
          </p:cNvSpPr>
          <p:nvPr/>
        </p:nvSpPr>
        <p:spPr bwMode="auto">
          <a:xfrm>
            <a:off x="3906388" y="5551465"/>
            <a:ext cx="509428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pt-BR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1. Weiss JP et al. </a:t>
            </a:r>
            <a:r>
              <a:rPr lang="pt-BR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BJU Int. </a:t>
            </a:r>
            <a:r>
              <a:rPr lang="pt-BR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2011; 108: 6 – 21.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2. van Kerrebroeck P et al.</a:t>
            </a:r>
            <a:r>
              <a:rPr lang="en-US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Neurourol</a:t>
            </a:r>
            <a:r>
              <a:rPr lang="en-US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Urodyn</a:t>
            </a:r>
            <a:r>
              <a:rPr lang="en-US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2002; 21: 179 – 183.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3. van Kerrebroeck P et al.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J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Clin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Pract</a:t>
            </a:r>
            <a:r>
              <a:rPr lang="en-GB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2010; 64: 807 – 816.</a:t>
            </a:r>
          </a:p>
        </p:txBody>
      </p:sp>
    </p:spTree>
    <p:extLst>
      <p:ext uri="{BB962C8B-B14F-4D97-AF65-F5344CB8AC3E}">
        <p14:creationId xmlns:p14="http://schemas.microsoft.com/office/powerpoint/2010/main" val="6227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05">
        <p:fade/>
      </p:transition>
    </mc:Choice>
    <mc:Fallback xmlns="">
      <p:transition spd="med" advTm="35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69635" name="Titel 2"/>
          <p:cNvSpPr>
            <a:spLocks noGrp="1"/>
          </p:cNvSpPr>
          <p:nvPr>
            <p:ph type="title"/>
          </p:nvPr>
        </p:nvSpPr>
        <p:spPr bwMode="auto">
          <a:xfrm>
            <a:off x="457200" y="1209890"/>
            <a:ext cx="8229600" cy="49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de-DE" altLang="de-DE" sz="2800" b="1" dirty="0"/>
              <a:t>Uroflowmetry</a:t>
            </a:r>
          </a:p>
        </p:txBody>
      </p:sp>
      <p:pic>
        <p:nvPicPr>
          <p:cNvPr id="69636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5" y="4135043"/>
            <a:ext cx="3729037" cy="15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" y="4124326"/>
            <a:ext cx="3768725" cy="15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006205"/>
            <a:ext cx="3683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978819"/>
            <a:ext cx="365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4891386" y="5706247"/>
            <a:ext cx="41036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Images: Private Slide Collection Matthias Oelke</a:t>
            </a:r>
          </a:p>
        </p:txBody>
      </p:sp>
      <p:sp>
        <p:nvSpPr>
          <p:cNvPr id="69641" name="Textfeld 9"/>
          <p:cNvSpPr txBox="1">
            <a:spLocks noChangeArrowheads="1"/>
          </p:cNvSpPr>
          <p:nvPr/>
        </p:nvSpPr>
        <p:spPr bwMode="auto">
          <a:xfrm>
            <a:off x="1054100" y="1707356"/>
            <a:ext cx="22812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 sz="16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Supra-normal</a:t>
            </a:r>
          </a:p>
          <a:p>
            <a:pPr algn="ctr"/>
            <a:r>
              <a:rPr lang="de-DE" altLang="de-DE" sz="14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(after TURP)</a:t>
            </a:r>
          </a:p>
        </p:txBody>
      </p:sp>
      <p:sp>
        <p:nvSpPr>
          <p:cNvPr id="69642" name="Textfeld 10"/>
          <p:cNvSpPr txBox="1">
            <a:spLocks noChangeArrowheads="1"/>
          </p:cNvSpPr>
          <p:nvPr/>
        </p:nvSpPr>
        <p:spPr bwMode="auto">
          <a:xfrm>
            <a:off x="5708652" y="1699023"/>
            <a:ext cx="2282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 sz="16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Bell-shape</a:t>
            </a:r>
          </a:p>
          <a:p>
            <a:pPr algn="ctr"/>
            <a:r>
              <a:rPr lang="de-DE" altLang="de-DE" sz="14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(normal)</a:t>
            </a:r>
          </a:p>
        </p:txBody>
      </p:sp>
      <p:sp>
        <p:nvSpPr>
          <p:cNvPr id="69643" name="Textfeld 11"/>
          <p:cNvSpPr txBox="1">
            <a:spLocks noChangeArrowheads="1"/>
          </p:cNvSpPr>
          <p:nvPr/>
        </p:nvSpPr>
        <p:spPr bwMode="auto">
          <a:xfrm>
            <a:off x="825500" y="3701654"/>
            <a:ext cx="32337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 sz="16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Stakkato-flow</a:t>
            </a:r>
          </a:p>
          <a:p>
            <a:pPr algn="ctr"/>
            <a:r>
              <a:rPr lang="de-DE" altLang="de-DE" sz="14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(dysfunctional voiding, straining)</a:t>
            </a:r>
          </a:p>
        </p:txBody>
      </p:sp>
      <p:sp>
        <p:nvSpPr>
          <p:cNvPr id="69644" name="Textfeld 12"/>
          <p:cNvSpPr txBox="1">
            <a:spLocks noChangeArrowheads="1"/>
          </p:cNvSpPr>
          <p:nvPr/>
        </p:nvSpPr>
        <p:spPr bwMode="auto">
          <a:xfrm>
            <a:off x="5708652" y="3704035"/>
            <a:ext cx="2944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 sz="16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Plateau-flow</a:t>
            </a:r>
          </a:p>
          <a:p>
            <a:pPr algn="ctr"/>
            <a:r>
              <a:rPr lang="de-DE" altLang="de-DE" sz="140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(BPO, detrusor underactivity)</a:t>
            </a:r>
          </a:p>
        </p:txBody>
      </p:sp>
    </p:spTree>
    <p:extLst>
      <p:ext uri="{BB962C8B-B14F-4D97-AF65-F5344CB8AC3E}">
        <p14:creationId xmlns:p14="http://schemas.microsoft.com/office/powerpoint/2010/main" val="417939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6"/>
    </mc:Choice>
    <mc:Fallback>
      <p:transition spd="slow" advTm="1235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 bwMode="auto">
          <a:xfrm>
            <a:off x="457200" y="121030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de-DE" altLang="de-DE" sz="2800" b="1" dirty="0"/>
              <a:t>Detrusor Overactivity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pic>
        <p:nvPicPr>
          <p:cNvPr id="70660" name="Inhaltsplatzhalter 6" descr="cmnnhyperak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3" r="-3523"/>
          <a:stretch>
            <a:fillRect/>
          </a:stretch>
        </p:blipFill>
        <p:spPr bwMode="auto">
          <a:xfrm>
            <a:off x="0" y="1795463"/>
            <a:ext cx="914400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891386" y="5706247"/>
            <a:ext cx="41036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Images: Private Slide Collection Matthias Oelke</a:t>
            </a:r>
          </a:p>
        </p:txBody>
      </p:sp>
    </p:spTree>
    <p:extLst>
      <p:ext uri="{BB962C8B-B14F-4D97-AF65-F5344CB8AC3E}">
        <p14:creationId xmlns:p14="http://schemas.microsoft.com/office/powerpoint/2010/main" val="27733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05"/>
    </mc:Choice>
    <mc:Fallback>
      <p:transition spd="slow" advTm="1470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3200" y="2447643"/>
            <a:ext cx="8056563" cy="1021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48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Treat Nocturia?</a:t>
            </a:r>
            <a:endParaRPr lang="en-GB" sz="4800" b="1" kern="0" dirty="0">
              <a:solidFill>
                <a:srgbClr val="F0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24">
        <p:fade/>
      </p:transition>
    </mc:Choice>
    <mc:Fallback xmlns="">
      <p:transition spd="med" advTm="7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1" y="5375226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1162821"/>
            <a:ext cx="8229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de-DE" sz="3600" b="1" kern="0" dirty="0">
                <a:solidFill>
                  <a:srgbClr val="F04010"/>
                </a:solidFill>
                <a:latin typeface="Calibri" pitchFamily="34" charset="0"/>
                <a:cs typeface="Calibri" pitchFamily="34" charset="0"/>
              </a:rPr>
              <a:t>Treatment Philosophy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278868" y="1883500"/>
            <a:ext cx="8609645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500"/>
              </a:spcAft>
              <a:buClr>
                <a:srgbClr val="F04010"/>
              </a:buClr>
              <a:buFont typeface="Wingdings" pitchFamily="2" charset="2"/>
              <a:buChar char="Ø"/>
              <a:defRPr/>
            </a:pPr>
            <a:r>
              <a:rPr lang="en-US" altLang="de-DE" sz="24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 not treat symptomatically without careful assessment of the patient, always use frequency-volume charts at baseline</a:t>
            </a:r>
          </a:p>
          <a:p>
            <a:pPr>
              <a:spcAft>
                <a:spcPts val="1500"/>
              </a:spcAft>
              <a:buClr>
                <a:srgbClr val="F04010"/>
              </a:buClr>
              <a:buFont typeface="Wingdings" pitchFamily="2" charset="2"/>
              <a:buChar char="Ø"/>
              <a:defRPr/>
            </a:pPr>
            <a:r>
              <a:rPr lang="en-US" altLang="de-DE" sz="24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exclude treatable underlying causes of </a:t>
            </a:r>
            <a:r>
              <a:rPr lang="en-US" altLang="de-DE" sz="2400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nocturia</a:t>
            </a:r>
            <a:r>
              <a:rPr lang="en-US" altLang="de-DE" sz="24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(e.g. bladder cancer, bladder stone)</a:t>
            </a:r>
          </a:p>
          <a:p>
            <a:pPr>
              <a:spcAft>
                <a:spcPts val="1500"/>
              </a:spcAft>
              <a:buClr>
                <a:srgbClr val="F04010"/>
              </a:buClr>
              <a:buFont typeface="Wingdings" pitchFamily="2" charset="2"/>
              <a:buChar char="Ø"/>
              <a:defRPr/>
            </a:pPr>
            <a:r>
              <a:rPr lang="en-US" altLang="de-DE" sz="24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always consider the multifactorial etiology of the symptom and think of concomitant diseases</a:t>
            </a:r>
          </a:p>
          <a:p>
            <a:pPr>
              <a:spcAft>
                <a:spcPts val="1500"/>
              </a:spcAft>
              <a:buClr>
                <a:srgbClr val="F04010"/>
              </a:buClr>
              <a:buFont typeface="Wingdings" pitchFamily="2" charset="2"/>
              <a:buChar char="Ø"/>
              <a:defRPr/>
            </a:pPr>
            <a:r>
              <a:rPr lang="en-US" altLang="de-DE" sz="24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treat the most severe pathophysiological component first</a:t>
            </a:r>
          </a:p>
          <a:p>
            <a:pPr>
              <a:spcAft>
                <a:spcPts val="1500"/>
              </a:spcAft>
              <a:buClr>
                <a:srgbClr val="F04010"/>
              </a:buClr>
              <a:buFont typeface="Wingdings" pitchFamily="2" charset="2"/>
              <a:buChar char="Ø"/>
              <a:defRPr/>
            </a:pPr>
            <a:r>
              <a:rPr lang="en-US" altLang="de-DE" sz="24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treatment should prolong the first uninterrupted sleep period to &gt;4 hours</a:t>
            </a:r>
          </a:p>
          <a:p>
            <a:pPr>
              <a:spcAft>
                <a:spcPts val="1000"/>
              </a:spcAft>
              <a:buClr>
                <a:srgbClr val="F04010"/>
              </a:buClr>
              <a:defRPr/>
            </a:pPr>
            <a:endParaRPr lang="en-US" altLang="de-DE" sz="18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072">
        <p:fade/>
      </p:transition>
    </mc:Choice>
    <mc:Fallback xmlns="">
      <p:transition spd="med" advTm="410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4656"/>
            <a:ext cx="7924800" cy="54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1" y="5375226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1" y="5375226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267200" y="6383172"/>
            <a:ext cx="47879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Oelke M et al. </a:t>
            </a:r>
            <a:r>
              <a:rPr lang="en-US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World J Urol. </a:t>
            </a:r>
            <a:r>
              <a:rPr lang="en-US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2014; 32: 1109 – 1117.</a:t>
            </a:r>
          </a:p>
        </p:txBody>
      </p:sp>
      <p:sp>
        <p:nvSpPr>
          <p:cNvPr id="7" name="Rechteck 6"/>
          <p:cNvSpPr/>
          <p:nvPr/>
        </p:nvSpPr>
        <p:spPr>
          <a:xfrm>
            <a:off x="7317801" y="863975"/>
            <a:ext cx="18150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5">
        <p:fade/>
      </p:transition>
    </mc:Choice>
    <mc:Fallback xmlns="">
      <p:transition spd="med" advTm="25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" y="5375226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57200" y="1162821"/>
            <a:ext cx="8229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2800" b="1" kern="0" dirty="0">
                <a:solidFill>
                  <a:srgbClr val="F04010"/>
                </a:solidFill>
                <a:latin typeface="Calibri" pitchFamily="34" charset="0"/>
                <a:cs typeface="Calibri" pitchFamily="34" charset="0"/>
              </a:rPr>
              <a:t>Take-Home Messages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4026" y="1835670"/>
            <a:ext cx="8474074" cy="39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F04010"/>
              </a:buClr>
              <a:defRPr/>
            </a:pPr>
            <a:r>
              <a:rPr lang="en-US" altLang="de-DE" sz="2000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nocturia</a:t>
            </a: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has a multifactorial etiology and may have several causes in the individual patient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04010"/>
              </a:buClr>
              <a:defRPr/>
            </a:pP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careful assessment is necessary to evaluate the pathophysiology behind </a:t>
            </a:r>
            <a:r>
              <a:rPr lang="en-US" altLang="de-DE" sz="2000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nocturia</a:t>
            </a: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treatment should focus on the underlying pathophysiology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04010"/>
              </a:buClr>
              <a:defRPr/>
            </a:pP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Treatment goal: ≥4 hours of undisturbed sleep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04010"/>
              </a:buClr>
              <a:defRPr/>
            </a:pP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antimuscarinics have a limited effect on </a:t>
            </a:r>
            <a:r>
              <a:rPr lang="en-US" altLang="de-DE" sz="2000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nocturia</a:t>
            </a: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although some patients experience substantial improvement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04010"/>
              </a:buClr>
              <a:defRPr/>
            </a:pP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“prostate“ drugs usually have a limited effect on </a:t>
            </a:r>
            <a:r>
              <a:rPr lang="en-US" altLang="de-DE" sz="2000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nocturia</a:t>
            </a: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patients with LUTS/BPH; however, some patients still profit substantially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04010"/>
              </a:buClr>
              <a:defRPr/>
            </a:pPr>
            <a:r>
              <a:rPr lang="en-US" altLang="de-DE" sz="20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desmopressin is the drug of choice in patients with nocturnal polyuria and shows clinically meaningful improvements in clinical practice</a:t>
            </a:r>
          </a:p>
          <a:p>
            <a:pPr>
              <a:buClr>
                <a:srgbClr val="F04010"/>
              </a:buClr>
              <a:defRPr/>
            </a:pPr>
            <a:endParaRPr lang="en-US" altLang="de-DE" sz="17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345">
        <p:fade/>
      </p:transition>
    </mc:Choice>
    <mc:Fallback xmlns="">
      <p:transition spd="med" advTm="61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1" y="5375226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27" y="1803798"/>
            <a:ext cx="2902415" cy="40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9" y="1763454"/>
            <a:ext cx="329555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feld 2"/>
          <p:cNvSpPr txBox="1">
            <a:spLocks noChangeArrowheads="1"/>
          </p:cNvSpPr>
          <p:nvPr/>
        </p:nvSpPr>
        <p:spPr bwMode="auto">
          <a:xfrm>
            <a:off x="1031875" y="1158479"/>
            <a:ext cx="7088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Recommended Literature</a:t>
            </a:r>
          </a:p>
        </p:txBody>
      </p:sp>
      <p:sp>
        <p:nvSpPr>
          <p:cNvPr id="6" name="Rechteck 5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25">
        <p:fade/>
      </p:transition>
    </mc:Choice>
    <mc:Fallback xmlns="">
      <p:transition spd="med" advTm="182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and monitoring of LUTS will likely be </a:t>
            </a:r>
            <a:r>
              <a:rPr lang="en-US" dirty="0" smtClean="0">
                <a:solidFill>
                  <a:srgbClr val="FF0000"/>
                </a:solidFill>
              </a:rPr>
              <a:t>orchestrated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instrumental</a:t>
            </a:r>
            <a:r>
              <a:rPr lang="en-US" dirty="0" smtClean="0"/>
              <a:t>, and that process requires “</a:t>
            </a:r>
            <a:r>
              <a:rPr lang="en-US" dirty="0" smtClean="0">
                <a:solidFill>
                  <a:srgbClr val="00B0F0"/>
                </a:solidFill>
              </a:rPr>
              <a:t>good </a:t>
            </a:r>
            <a:r>
              <a:rPr lang="en-US" dirty="0">
                <a:solidFill>
                  <a:srgbClr val="00B0F0"/>
                </a:solidFill>
              </a:rPr>
              <a:t>e</a:t>
            </a:r>
            <a:r>
              <a:rPr lang="en-US" dirty="0" smtClean="0">
                <a:solidFill>
                  <a:srgbClr val="00B0F0"/>
                </a:solidFill>
              </a:rPr>
              <a:t>vidence based practice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14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733800"/>
            <a:ext cx="6249673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ounded Rectangle 20">
            <a:extLst>
              <a:ext uri="{FF2B5EF4-FFF2-40B4-BE49-F238E27FC236}">
                <a16:creationId xmlns:a16="http://schemas.microsoft.com/office/drawing/2014/main" id="{A5309590-8C2B-4CA4-89C7-CD2A204A4BF5}"/>
              </a:ext>
            </a:extLst>
          </p:cNvPr>
          <p:cNvGrpSpPr>
            <a:grpSpLocks/>
          </p:cNvGrpSpPr>
          <p:nvPr/>
        </p:nvGrpSpPr>
        <p:grpSpPr bwMode="auto">
          <a:xfrm>
            <a:off x="869247" y="2108993"/>
            <a:ext cx="7075642" cy="1477990"/>
            <a:chOff x="707" y="1329"/>
            <a:chExt cx="4803" cy="1520"/>
          </a:xfrm>
        </p:grpSpPr>
        <p:pic>
          <p:nvPicPr>
            <p:cNvPr id="4" name="Rounded Rectangle 20">
              <a:extLst>
                <a:ext uri="{FF2B5EF4-FFF2-40B4-BE49-F238E27FC236}">
                  <a16:creationId xmlns:a16="http://schemas.microsoft.com/office/drawing/2014/main" id="{F734E5D0-89E3-4412-AA37-EA787561C30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7" y="1329"/>
              <a:ext cx="4803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89991C15-9AE0-4EE5-A376-2A65ACCFF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763"/>
              <a:ext cx="470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98858" eaLnBrk="1" hangingPunct="1">
                <a:spcBef>
                  <a:spcPct val="0"/>
                </a:spcBef>
              </a:pPr>
              <a:endParaRPr lang="de-DE" altLang="de-DE" sz="18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BA7D57B0-162F-4C64-8870-D5309E2D0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543" y="3542011"/>
            <a:ext cx="12230382" cy="9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1172346"/>
            <a:ext cx="8229600" cy="6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en-US" sz="2800" b="1" kern="0" dirty="0">
                <a:solidFill>
                  <a:srgbClr val="F03C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Nocturia (ICS)</a:t>
            </a:r>
          </a:p>
        </p:txBody>
      </p:sp>
      <p:sp>
        <p:nvSpPr>
          <p:cNvPr id="10" name="Rechteck 9"/>
          <p:cNvSpPr/>
          <p:nvPr/>
        </p:nvSpPr>
        <p:spPr>
          <a:xfrm>
            <a:off x="1562543" y="2277084"/>
            <a:ext cx="6021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Waking </a:t>
            </a:r>
            <a:r>
              <a:rPr lang="en-GB" dirty="0">
                <a:solidFill>
                  <a:schemeClr val="bg1"/>
                </a:solidFill>
              </a:rPr>
              <a:t>to pass urine during the main sleep </a:t>
            </a:r>
            <a:r>
              <a:rPr lang="en-GB" dirty="0">
                <a:solidFill>
                  <a:schemeClr val="bg1"/>
                </a:solidFill>
              </a:rPr>
              <a:t>period (≥1 time per night), independent on age, gender, causes or associated bother. Each </a:t>
            </a:r>
            <a:r>
              <a:rPr lang="en-GB" dirty="0">
                <a:solidFill>
                  <a:schemeClr val="bg1"/>
                </a:solidFill>
              </a:rPr>
              <a:t>void </a:t>
            </a:r>
            <a:r>
              <a:rPr lang="en-GB" dirty="0">
                <a:solidFill>
                  <a:schemeClr val="bg1"/>
                </a:solidFill>
              </a:rPr>
              <a:t>is </a:t>
            </a:r>
            <a:r>
              <a:rPr lang="en-GB" dirty="0">
                <a:solidFill>
                  <a:schemeClr val="bg1"/>
                </a:solidFill>
              </a:rPr>
              <a:t>preceded and followed by sleep or the intention to </a:t>
            </a:r>
            <a:r>
              <a:rPr lang="en-GB" dirty="0">
                <a:solidFill>
                  <a:schemeClr val="bg1"/>
                </a:solidFill>
              </a:rPr>
              <a:t>sleep.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8187" y="4411331"/>
            <a:ext cx="7241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first morning void is excluded from the count – although urine production of the first void occurred at night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6B2C1C0F-7B9B-42D4-A964-8F506904C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011" y="5517094"/>
            <a:ext cx="4816501" cy="4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884" tIns="64943" rIns="129884" bIns="64943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98858" eaLnBrk="1" hangingPunct="1">
              <a:spcBef>
                <a:spcPct val="50000"/>
              </a:spcBef>
            </a:pP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D‘Ancona C et al. </a:t>
            </a:r>
            <a:r>
              <a:rPr lang="de-DE" altLang="de-DE" sz="1100" i="1" dirty="0" err="1">
                <a:solidFill>
                  <a:srgbClr val="004289"/>
                </a:solidFill>
                <a:latin typeface="Calibri" panose="020F0502020204030204" pitchFamily="34" charset="0"/>
              </a:rPr>
              <a:t>Neurourol</a:t>
            </a:r>
            <a:r>
              <a:rPr lang="de-DE" altLang="de-DE" sz="1100" i="1" dirty="0">
                <a:solidFill>
                  <a:srgbClr val="004289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100" i="1" dirty="0" err="1">
                <a:solidFill>
                  <a:srgbClr val="004289"/>
                </a:solidFill>
                <a:latin typeface="Calibri" panose="020F0502020204030204" pitchFamily="34" charset="0"/>
              </a:rPr>
              <a:t>Urodyn</a:t>
            </a:r>
            <a:r>
              <a:rPr lang="de-DE" altLang="de-DE" sz="1100" i="1" dirty="0">
                <a:solidFill>
                  <a:srgbClr val="004289"/>
                </a:solidFill>
                <a:latin typeface="Calibri" panose="020F0502020204030204" pitchFamily="34" charset="0"/>
              </a:rPr>
              <a:t>.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2019; 38: 433 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- 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477.</a:t>
            </a:r>
          </a:p>
          <a:p>
            <a:pPr algn="r" defTabSz="1298858" eaLnBrk="1" hangingPunct="1">
              <a:spcBef>
                <a:spcPts val="0"/>
              </a:spcBef>
            </a:pPr>
            <a:r>
              <a:rPr lang="de-DE" altLang="de-DE" sz="1100" dirty="0" err="1">
                <a:solidFill>
                  <a:srgbClr val="004289"/>
                </a:solidFill>
                <a:latin typeface="Calibri" panose="020F0502020204030204" pitchFamily="34" charset="0"/>
              </a:rPr>
              <a:t>Hashim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 H et al. </a:t>
            </a:r>
            <a:r>
              <a:rPr lang="de-DE" altLang="de-DE" sz="1100" i="1" dirty="0" err="1">
                <a:solidFill>
                  <a:srgbClr val="004289"/>
                </a:solidFill>
                <a:latin typeface="Calibri" panose="020F0502020204030204" pitchFamily="34" charset="0"/>
              </a:rPr>
              <a:t>Neurourol</a:t>
            </a:r>
            <a:r>
              <a:rPr lang="de-DE" altLang="de-DE" sz="1100" i="1" dirty="0">
                <a:solidFill>
                  <a:srgbClr val="004289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100" i="1" dirty="0" err="1">
                <a:solidFill>
                  <a:srgbClr val="004289"/>
                </a:solidFill>
                <a:latin typeface="Calibri" panose="020F0502020204030204" pitchFamily="34" charset="0"/>
              </a:rPr>
              <a:t>Urodyn</a:t>
            </a:r>
            <a:r>
              <a:rPr lang="de-DE" altLang="de-DE" sz="1100" i="1" dirty="0">
                <a:solidFill>
                  <a:srgbClr val="004289"/>
                </a:solidFill>
                <a:latin typeface="Calibri" panose="020F0502020204030204" pitchFamily="34" charset="0"/>
              </a:rPr>
              <a:t>.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100" dirty="0">
                <a:solidFill>
                  <a:srgbClr val="004289"/>
                </a:solidFill>
                <a:latin typeface="Calibri" panose="020F0502020204030204" pitchFamily="34" charset="0"/>
              </a:rPr>
              <a:t>2019; 38: 499 - 508.</a:t>
            </a:r>
            <a:endParaRPr lang="de-DE" altLang="de-DE" sz="1100" dirty="0">
              <a:solidFill>
                <a:srgbClr val="0042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690">
        <p:fade/>
      </p:transition>
    </mc:Choice>
    <mc:Fallback xmlns="">
      <p:transition spd="med" advTm="196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752" y="2487987"/>
            <a:ext cx="8056563" cy="1021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40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Prevalence of Nocturia?</a:t>
            </a:r>
            <a:endParaRPr lang="en-GB" sz="4000" b="1" kern="0" dirty="0">
              <a:solidFill>
                <a:srgbClr val="F0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99">
        <p:fade/>
      </p:transition>
    </mc:Choice>
    <mc:Fallback xmlns="">
      <p:transition spd="med" advTm="3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affects the occurrence of </a:t>
            </a:r>
            <a:r>
              <a:rPr lang="en-US" sz="3200" dirty="0" err="1">
                <a:solidFill>
                  <a:srgbClr val="FF0000"/>
                </a:solidFill>
              </a:rPr>
              <a:t>nocturia</a:t>
            </a:r>
            <a:r>
              <a:rPr lang="en-US" sz="3200" dirty="0">
                <a:solidFill>
                  <a:srgbClr val="FF0000"/>
                </a:solidFill>
              </a:rPr>
              <a:t> more: </a:t>
            </a:r>
            <a:r>
              <a:rPr lang="en-US" sz="3200" b="1" dirty="0">
                <a:solidFill>
                  <a:srgbClr val="00B0F0"/>
                </a:solidFill>
              </a:rPr>
              <a:t>menopause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b="1" dirty="0">
                <a:solidFill>
                  <a:srgbClr val="7030A0"/>
                </a:solidFill>
              </a:rPr>
              <a:t>age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6172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Tzu-</a:t>
            </a:r>
            <a:r>
              <a:rPr lang="en-US" sz="1600" dirty="0" err="1"/>
              <a:t>LiLinaSoo</a:t>
            </a:r>
            <a:r>
              <a:rPr lang="en-US" sz="1600" dirty="0"/>
              <a:t>-</a:t>
            </a:r>
            <a:r>
              <a:rPr lang="en-US" sz="1600" dirty="0" err="1"/>
              <a:t>CheenNgbYi-ChingChencSuh-WoanHudeGin-DenChenb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967335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increasing occurrence of </a:t>
            </a:r>
            <a:r>
              <a:rPr lang="en-US" sz="2800" dirty="0" err="1"/>
              <a:t>nocturia</a:t>
            </a:r>
            <a:r>
              <a:rPr lang="en-US" sz="2800" dirty="0"/>
              <a:t> is age-related and is not affected by the transition from pre- to </a:t>
            </a:r>
            <a:r>
              <a:rPr lang="en-US" sz="2800" dirty="0" err="1" smtClean="0"/>
              <a:t>postmenopause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72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FROM STUDIO\Kerry\J_Urol_Prev_Men.png">
            <a:extLst>
              <a:ext uri="{FF2B5EF4-FFF2-40B4-BE49-F238E27FC236}">
                <a16:creationId xmlns:a16="http://schemas.microsoft.com/office/drawing/2014/main" id="{D312E699-022E-4EF5-9785-D15B5FB4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21" y="2542784"/>
            <a:ext cx="2781661" cy="244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:\FROM STUDIO\Kerry\J_Urol_Prev_Women.png">
            <a:extLst>
              <a:ext uri="{FF2B5EF4-FFF2-40B4-BE49-F238E27FC236}">
                <a16:creationId xmlns:a16="http://schemas.microsoft.com/office/drawing/2014/main" id="{7D641454-45F3-43C6-A65D-11488B0B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20" y="2549507"/>
            <a:ext cx="2803426" cy="24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EA67C64-0CAF-40DD-976A-3B03CDD4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213" y="2167138"/>
            <a:ext cx="2803704" cy="276999"/>
          </a:xfrm>
          <a:prstGeom prst="rect">
            <a:avLst/>
          </a:prstGeom>
          <a:solidFill>
            <a:srgbClr val="F25D3A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spcBef>
                <a:spcPct val="30000"/>
              </a:spcBef>
              <a:buFontTx/>
              <a:buNone/>
            </a:pPr>
            <a:r>
              <a:rPr lang="en-GB" altLang="de-DE" sz="1800" b="1" dirty="0">
                <a:solidFill>
                  <a:srgbClr val="FFFFFF"/>
                </a:solidFill>
                <a:latin typeface="+mn-lt"/>
              </a:rPr>
              <a:t>Men</a:t>
            </a:r>
            <a:endParaRPr lang="en-GB" altLang="de-DE" sz="1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E687676-5183-4C4D-ADA9-D6761340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776" y="2167138"/>
            <a:ext cx="3395383" cy="276999"/>
          </a:xfrm>
          <a:prstGeom prst="rect">
            <a:avLst/>
          </a:prstGeom>
          <a:solidFill>
            <a:srgbClr val="F25D3A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spcBef>
                <a:spcPct val="30000"/>
              </a:spcBef>
              <a:buFontTx/>
              <a:buNone/>
            </a:pPr>
            <a:r>
              <a:rPr lang="en-GB" altLang="de-DE" sz="1800" b="1" dirty="0">
                <a:solidFill>
                  <a:srgbClr val="FFFFFF"/>
                </a:solidFill>
                <a:latin typeface="+mn-lt"/>
              </a:rPr>
              <a:t>Women</a:t>
            </a:r>
            <a:endParaRPr lang="en-GB" altLang="de-DE" sz="1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55627" y="1097201"/>
            <a:ext cx="8042275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 defTabSz="6842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842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842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842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842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F03C14"/>
                </a:solidFill>
                <a:latin typeface="Calibri" pitchFamily="34" charset="0"/>
                <a:cs typeface="Arial" pitchFamily="34" charset="0"/>
              </a:rPr>
              <a:t>Nocturia </a:t>
            </a:r>
            <a:r>
              <a:rPr lang="en-GB" altLang="en-US" sz="2800" b="1" dirty="0">
                <a:solidFill>
                  <a:srgbClr val="F03C14"/>
                </a:solidFill>
                <a:latin typeface="Calibri" pitchFamily="34" charset="0"/>
                <a:cs typeface="Arial" pitchFamily="34" charset="0"/>
              </a:rPr>
              <a:t>Increases With </a:t>
            </a:r>
            <a:r>
              <a:rPr lang="en-GB" altLang="en-US" sz="2800" b="1" dirty="0">
                <a:solidFill>
                  <a:srgbClr val="F03C14"/>
                </a:solidFill>
                <a:latin typeface="Calibri" pitchFamily="34" charset="0"/>
                <a:cs typeface="Arial" pitchFamily="34" charset="0"/>
              </a:rPr>
              <a:t>Age</a:t>
            </a:r>
            <a:endParaRPr lang="en-GB" altLang="en-US" sz="2800" b="1" dirty="0">
              <a:solidFill>
                <a:srgbClr val="F03C14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0297" y="1650626"/>
            <a:ext cx="745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Systematic review of the literature: 43 studies on the prevalence of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nocturia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in adults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0842" y="5094060"/>
            <a:ext cx="54325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03C14"/>
              </a:buClr>
              <a:buFont typeface="Calibri" panose="020F0502020204030204" pitchFamily="34" charset="0"/>
              <a:buChar char="→"/>
            </a:pP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Nocturia </a:t>
            </a: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and nocturia severity increase with age for both genders</a:t>
            </a:r>
          </a:p>
          <a:p>
            <a:pPr marL="285750" indent="-285750">
              <a:spcAft>
                <a:spcPts val="1200"/>
              </a:spcAft>
              <a:buClr>
                <a:srgbClr val="F03C14"/>
              </a:buClr>
              <a:buFont typeface="Calibri" panose="020F0502020204030204" pitchFamily="34" charset="0"/>
              <a:buChar char="→"/>
            </a:pP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Most </a:t>
            </a: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people had only one nocturnal void</a:t>
            </a:r>
          </a:p>
        </p:txBody>
      </p:sp>
      <p:sp>
        <p:nvSpPr>
          <p:cNvPr id="12" name="Rechteck 11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92E3EE-64B3-4C25-889D-219D535ADDB4}"/>
              </a:ext>
            </a:extLst>
          </p:cNvPr>
          <p:cNvSpPr txBox="1">
            <a:spLocks/>
          </p:cNvSpPr>
          <p:nvPr/>
        </p:nvSpPr>
        <p:spPr bwMode="auto">
          <a:xfrm>
            <a:off x="5789030" y="5687561"/>
            <a:ext cx="3247852" cy="2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84" tIns="64943" rIns="129884" bIns="64943"/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indent="-2682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7146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3988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1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8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5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27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98858" eaLnBrk="1" hangingPunct="1">
              <a:spcBef>
                <a:spcPct val="0"/>
              </a:spcBef>
            </a:pPr>
            <a:r>
              <a:rPr lang="nl-NL" altLang="de-DE" sz="1100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Bosch JL und Weiss JP. </a:t>
            </a:r>
            <a:r>
              <a:rPr lang="nl-NL" altLang="de-DE" sz="1100" i="1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 </a:t>
            </a:r>
            <a:r>
              <a:rPr lang="nl-NL" altLang="de-DE" sz="1100" i="1" dirty="0" err="1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Urol</a:t>
            </a:r>
            <a:r>
              <a:rPr lang="nl-NL" altLang="de-DE" sz="1100" dirty="0">
                <a:solidFill>
                  <a:srgbClr val="0042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2013; 189: S86 – 92.</a:t>
            </a:r>
            <a:endParaRPr lang="nl-NL" altLang="de-DE" sz="1100" dirty="0">
              <a:solidFill>
                <a:srgbClr val="59595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89">
        <p:fade/>
      </p:transition>
    </mc:Choice>
    <mc:Fallback xmlns="">
      <p:transition spd="med" advTm="485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6476" y="2447643"/>
            <a:ext cx="8056563" cy="1021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54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Treat Nocturia?</a:t>
            </a:r>
            <a:endParaRPr lang="en-GB" sz="5400" b="1" kern="0" dirty="0">
              <a:solidFill>
                <a:srgbClr val="F0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77">
        <p:fade/>
      </p:transition>
    </mc:Choice>
    <mc:Fallback xmlns="">
      <p:transition spd="med" advTm="105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3027" y="1163242"/>
            <a:ext cx="8996363" cy="8584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2800" b="1" kern="0" dirty="0">
                <a:solidFill>
                  <a:srgbClr val="F03C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Nocturia is the Most Common Cause of Sleep Disturbance</a:t>
            </a:r>
          </a:p>
        </p:txBody>
      </p:sp>
      <p:sp>
        <p:nvSpPr>
          <p:cNvPr id="49156" name="Content Placeholder 2"/>
          <p:cNvSpPr txBox="1">
            <a:spLocks/>
          </p:cNvSpPr>
          <p:nvPr/>
        </p:nvSpPr>
        <p:spPr bwMode="auto">
          <a:xfrm>
            <a:off x="413108" y="1708524"/>
            <a:ext cx="8312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336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68375" indent="-282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63650" indent="-295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546225" indent="-282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034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4606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178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750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ts val="600"/>
              </a:spcAft>
              <a:buClr>
                <a:srgbClr val="D6ECEE"/>
              </a:buClr>
              <a:buSzPct val="110000"/>
            </a:pP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Survey among 8937 adults across 3 US states</a:t>
            </a:r>
          </a:p>
        </p:txBody>
      </p:sp>
      <p:grpSp>
        <p:nvGrpSpPr>
          <p:cNvPr id="49158" name="Group 7"/>
          <p:cNvGrpSpPr>
            <a:grpSpLocks/>
          </p:cNvGrpSpPr>
          <p:nvPr/>
        </p:nvGrpSpPr>
        <p:grpSpPr bwMode="auto">
          <a:xfrm>
            <a:off x="577696" y="2344926"/>
            <a:ext cx="7971632" cy="3105878"/>
            <a:chOff x="161128" y="2051338"/>
            <a:chExt cx="8824580" cy="4657416"/>
          </a:xfrm>
        </p:grpSpPr>
        <p:grpSp>
          <p:nvGrpSpPr>
            <p:cNvPr id="49159" name="Group 3"/>
            <p:cNvGrpSpPr>
              <a:grpSpLocks/>
            </p:cNvGrpSpPr>
            <p:nvPr/>
          </p:nvGrpSpPr>
          <p:grpSpPr bwMode="auto">
            <a:xfrm>
              <a:off x="331778" y="2150946"/>
              <a:ext cx="8608385" cy="4557808"/>
              <a:chOff x="104306" y="1951929"/>
              <a:chExt cx="8608385" cy="4557808"/>
            </a:xfrm>
          </p:grpSpPr>
          <p:sp>
            <p:nvSpPr>
              <p:cNvPr id="10" name="Rectangle 85"/>
              <p:cNvSpPr/>
              <p:nvPr/>
            </p:nvSpPr>
            <p:spPr bwMode="auto">
              <a:xfrm>
                <a:off x="8377042" y="4635386"/>
                <a:ext cx="167927" cy="33922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84"/>
              <p:cNvSpPr/>
              <p:nvPr/>
            </p:nvSpPr>
            <p:spPr bwMode="auto">
              <a:xfrm>
                <a:off x="8190642" y="4365790"/>
                <a:ext cx="167927" cy="60882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83"/>
              <p:cNvSpPr/>
              <p:nvPr/>
            </p:nvSpPr>
            <p:spPr bwMode="auto">
              <a:xfrm>
                <a:off x="8007601" y="4324726"/>
                <a:ext cx="167927" cy="64988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21"/>
              <p:cNvSpPr txBox="1"/>
              <p:nvPr/>
            </p:nvSpPr>
            <p:spPr>
              <a:xfrm rot="18848494">
                <a:off x="6156215" y="5147947"/>
                <a:ext cx="896706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Thirst</a:t>
                </a:r>
              </a:p>
            </p:txBody>
          </p:sp>
          <p:sp>
            <p:nvSpPr>
              <p:cNvPr id="14" name="TextBox 23"/>
              <p:cNvSpPr txBox="1"/>
              <p:nvPr/>
            </p:nvSpPr>
            <p:spPr>
              <a:xfrm rot="18848494">
                <a:off x="5248933" y="5198834"/>
                <a:ext cx="1082376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Hunger</a:t>
                </a:r>
              </a:p>
            </p:txBody>
          </p:sp>
          <p:sp>
            <p:nvSpPr>
              <p:cNvPr id="15" name="TextBox 25"/>
              <p:cNvSpPr txBox="1"/>
              <p:nvPr/>
            </p:nvSpPr>
            <p:spPr>
              <a:xfrm rot="18848494">
                <a:off x="4657634" y="5139915"/>
                <a:ext cx="894686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Noise</a:t>
                </a:r>
              </a:p>
            </p:txBody>
          </p:sp>
          <p:sp>
            <p:nvSpPr>
              <p:cNvPr id="16" name="TextBox 27"/>
              <p:cNvSpPr txBox="1"/>
              <p:nvPr/>
            </p:nvSpPr>
            <p:spPr>
              <a:xfrm rot="18848494">
                <a:off x="3978072" y="5120274"/>
                <a:ext cx="829786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Child</a:t>
                </a:r>
              </a:p>
            </p:txBody>
          </p:sp>
          <p:sp>
            <p:nvSpPr>
              <p:cNvPr id="17" name="TextBox 30"/>
              <p:cNvSpPr txBox="1"/>
              <p:nvPr/>
            </p:nvSpPr>
            <p:spPr>
              <a:xfrm rot="18848494">
                <a:off x="2067344" y="5247932"/>
                <a:ext cx="1312849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Urination</a:t>
                </a:r>
              </a:p>
            </p:txBody>
          </p:sp>
          <p:sp>
            <p:nvSpPr>
              <p:cNvPr id="18" name="TextBox 32"/>
              <p:cNvSpPr txBox="1"/>
              <p:nvPr/>
            </p:nvSpPr>
            <p:spPr>
              <a:xfrm rot="18848494">
                <a:off x="1257407" y="5267052"/>
                <a:ext cx="1335734" cy="579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Difficulty</a:t>
                </a:r>
                <a:b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breathing</a:t>
                </a:r>
              </a:p>
            </p:txBody>
          </p:sp>
          <p:sp>
            <p:nvSpPr>
              <p:cNvPr id="19" name="TextBox 34"/>
              <p:cNvSpPr txBox="1"/>
              <p:nvPr/>
            </p:nvSpPr>
            <p:spPr>
              <a:xfrm rot="18848494">
                <a:off x="981133" y="5087245"/>
                <a:ext cx="744692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Pain</a:t>
                </a:r>
              </a:p>
            </p:txBody>
          </p:sp>
          <p:cxnSp>
            <p:nvCxnSpPr>
              <p:cNvPr id="49172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133475" y="2153799"/>
                <a:ext cx="9525" cy="2827776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TextBox 10"/>
              <p:cNvSpPr txBox="1"/>
              <p:nvPr/>
            </p:nvSpPr>
            <p:spPr>
              <a:xfrm>
                <a:off x="620299" y="2548253"/>
                <a:ext cx="435113" cy="507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</a:t>
                </a:r>
              </a:p>
            </p:txBody>
          </p:sp>
          <p:cxnSp>
            <p:nvCxnSpPr>
              <p:cNvPr id="49174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998538" y="2725738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Box 12"/>
              <p:cNvSpPr txBox="1"/>
              <p:nvPr/>
            </p:nvSpPr>
            <p:spPr>
              <a:xfrm>
                <a:off x="620299" y="3083874"/>
                <a:ext cx="435113" cy="507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60</a:t>
                </a:r>
              </a:p>
            </p:txBody>
          </p:sp>
          <p:cxnSp>
            <p:nvCxnSpPr>
              <p:cNvPr id="49176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998538" y="3289300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7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998538" y="3568700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16"/>
              <p:cNvSpPr txBox="1"/>
              <p:nvPr/>
            </p:nvSpPr>
            <p:spPr>
              <a:xfrm>
                <a:off x="735640" y="4829995"/>
                <a:ext cx="319770" cy="507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cxnSp>
            <p:nvCxnSpPr>
              <p:cNvPr id="49179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998538" y="4973638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0" name="Straight Connector 18"/>
              <p:cNvCxnSpPr>
                <a:cxnSpLocks noChangeShapeType="1"/>
              </p:cNvCxnSpPr>
              <p:nvPr/>
            </p:nvCxnSpPr>
            <p:spPr bwMode="auto">
              <a:xfrm rot="-5400000">
                <a:off x="7080250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1" name="Straight Connector 19"/>
              <p:cNvCxnSpPr>
                <a:cxnSpLocks noChangeShapeType="1"/>
              </p:cNvCxnSpPr>
              <p:nvPr/>
            </p:nvCxnSpPr>
            <p:spPr bwMode="auto">
              <a:xfrm rot="-5400000">
                <a:off x="7823200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2" name="Straight Connector 20"/>
              <p:cNvCxnSpPr>
                <a:cxnSpLocks noChangeShapeType="1"/>
              </p:cNvCxnSpPr>
              <p:nvPr/>
            </p:nvCxnSpPr>
            <p:spPr bwMode="auto">
              <a:xfrm rot="-5400000">
                <a:off x="6330950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3" name="Straight Connector 22"/>
              <p:cNvCxnSpPr>
                <a:cxnSpLocks noChangeShapeType="1"/>
              </p:cNvCxnSpPr>
              <p:nvPr/>
            </p:nvCxnSpPr>
            <p:spPr bwMode="auto">
              <a:xfrm rot="-5400000">
                <a:off x="5586413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4" name="Straight Connector 24"/>
              <p:cNvCxnSpPr>
                <a:cxnSpLocks noChangeShapeType="1"/>
              </p:cNvCxnSpPr>
              <p:nvPr/>
            </p:nvCxnSpPr>
            <p:spPr bwMode="auto">
              <a:xfrm rot="-5400000">
                <a:off x="4832350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5" name="Straight Connector 26"/>
              <p:cNvCxnSpPr>
                <a:cxnSpLocks noChangeShapeType="1"/>
              </p:cNvCxnSpPr>
              <p:nvPr/>
            </p:nvCxnSpPr>
            <p:spPr bwMode="auto">
              <a:xfrm rot="-5400000">
                <a:off x="4078288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6" name="Straight Connector 28"/>
              <p:cNvCxnSpPr>
                <a:cxnSpLocks noChangeShapeType="1"/>
              </p:cNvCxnSpPr>
              <p:nvPr/>
            </p:nvCxnSpPr>
            <p:spPr bwMode="auto">
              <a:xfrm rot="-5400000">
                <a:off x="3333750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7" name="Straight Connector 29"/>
              <p:cNvCxnSpPr>
                <a:cxnSpLocks noChangeShapeType="1"/>
              </p:cNvCxnSpPr>
              <p:nvPr/>
            </p:nvCxnSpPr>
            <p:spPr bwMode="auto">
              <a:xfrm rot="-5400000">
                <a:off x="2587625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8" name="Straight Connector 31"/>
              <p:cNvCxnSpPr>
                <a:cxnSpLocks noChangeShapeType="1"/>
              </p:cNvCxnSpPr>
              <p:nvPr/>
            </p:nvCxnSpPr>
            <p:spPr bwMode="auto">
              <a:xfrm rot="-5400000">
                <a:off x="1838325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9" name="Straight Connector 33"/>
              <p:cNvCxnSpPr>
                <a:cxnSpLocks noChangeShapeType="1"/>
              </p:cNvCxnSpPr>
              <p:nvPr/>
            </p:nvCxnSpPr>
            <p:spPr bwMode="auto">
              <a:xfrm rot="-5400000">
                <a:off x="1098550" y="5018088"/>
                <a:ext cx="889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998538" y="4686300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TextBox 37"/>
              <p:cNvSpPr txBox="1"/>
              <p:nvPr/>
            </p:nvSpPr>
            <p:spPr>
              <a:xfrm>
                <a:off x="620299" y="4201533"/>
                <a:ext cx="435113" cy="507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cxnSp>
            <p:nvCxnSpPr>
              <p:cNvPr id="49192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998538" y="4405313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3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998538" y="4129088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620299" y="3644488"/>
                <a:ext cx="435113" cy="507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cxnSp>
            <p:nvCxnSpPr>
              <p:cNvPr id="4919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998538" y="3848100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6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998538" y="3008313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Box 46"/>
              <p:cNvSpPr txBox="1"/>
              <p:nvPr/>
            </p:nvSpPr>
            <p:spPr>
              <a:xfrm rot="16200000">
                <a:off x="-1094772" y="3308763"/>
                <a:ext cx="2841077" cy="442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Respondents</a:t>
                </a:r>
                <a:r>
                  <a:rPr 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(%)</a:t>
                </a:r>
              </a:p>
            </p:txBody>
          </p:sp>
          <p:sp>
            <p:nvSpPr>
              <p:cNvPr id="46" name="Rectangle 47"/>
              <p:cNvSpPr/>
              <p:nvPr/>
            </p:nvSpPr>
            <p:spPr bwMode="auto">
              <a:xfrm>
                <a:off x="1256923" y="4785359"/>
                <a:ext cx="167927" cy="1892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rgbClr val="009900"/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8"/>
              <p:cNvSpPr/>
              <p:nvPr/>
            </p:nvSpPr>
            <p:spPr bwMode="auto">
              <a:xfrm>
                <a:off x="1453397" y="4722870"/>
                <a:ext cx="167927" cy="25174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9"/>
              <p:cNvSpPr/>
              <p:nvPr/>
            </p:nvSpPr>
            <p:spPr bwMode="auto">
              <a:xfrm>
                <a:off x="1643156" y="4796072"/>
                <a:ext cx="167927" cy="17854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50"/>
              <p:cNvSpPr/>
              <p:nvPr/>
            </p:nvSpPr>
            <p:spPr bwMode="auto">
              <a:xfrm>
                <a:off x="2024350" y="4896054"/>
                <a:ext cx="167927" cy="7855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51"/>
              <p:cNvSpPr/>
              <p:nvPr/>
            </p:nvSpPr>
            <p:spPr bwMode="auto">
              <a:xfrm>
                <a:off x="2205712" y="4896054"/>
                <a:ext cx="167927" cy="7855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2"/>
              <p:cNvSpPr/>
              <p:nvPr/>
            </p:nvSpPr>
            <p:spPr bwMode="auto">
              <a:xfrm>
                <a:off x="2395470" y="4903196"/>
                <a:ext cx="167927" cy="7141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3"/>
              <p:cNvSpPr/>
              <p:nvPr/>
            </p:nvSpPr>
            <p:spPr bwMode="auto">
              <a:xfrm>
                <a:off x="2769948" y="3842668"/>
                <a:ext cx="167927" cy="11319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4"/>
              <p:cNvSpPr/>
              <p:nvPr/>
            </p:nvSpPr>
            <p:spPr bwMode="auto">
              <a:xfrm>
                <a:off x="2959706" y="3351683"/>
                <a:ext cx="167927" cy="162292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55"/>
              <p:cNvSpPr/>
              <p:nvPr/>
            </p:nvSpPr>
            <p:spPr bwMode="auto">
              <a:xfrm>
                <a:off x="3141068" y="2807136"/>
                <a:ext cx="167927" cy="216747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6"/>
              <p:cNvSpPr/>
              <p:nvPr/>
            </p:nvSpPr>
            <p:spPr bwMode="auto">
              <a:xfrm>
                <a:off x="3518904" y="4753222"/>
                <a:ext cx="167927" cy="22139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7"/>
              <p:cNvSpPr/>
              <p:nvPr/>
            </p:nvSpPr>
            <p:spPr bwMode="auto">
              <a:xfrm>
                <a:off x="3700265" y="4853205"/>
                <a:ext cx="167927" cy="1214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8"/>
              <p:cNvSpPr/>
              <p:nvPr/>
            </p:nvSpPr>
            <p:spPr bwMode="auto">
              <a:xfrm>
                <a:off x="3890023" y="4908551"/>
                <a:ext cx="167927" cy="6606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9"/>
              <p:cNvSpPr/>
              <p:nvPr/>
            </p:nvSpPr>
            <p:spPr bwMode="auto">
              <a:xfrm>
                <a:off x="4271218" y="4488983"/>
                <a:ext cx="167927" cy="48562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60"/>
              <p:cNvSpPr/>
              <p:nvPr/>
            </p:nvSpPr>
            <p:spPr bwMode="auto">
              <a:xfrm>
                <a:off x="4454259" y="4897839"/>
                <a:ext cx="166248" cy="7677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61"/>
              <p:cNvSpPr/>
              <p:nvPr/>
            </p:nvSpPr>
            <p:spPr bwMode="auto">
              <a:xfrm>
                <a:off x="4635621" y="4947830"/>
                <a:ext cx="167927" cy="2499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2"/>
              <p:cNvSpPr/>
              <p:nvPr/>
            </p:nvSpPr>
            <p:spPr bwMode="auto">
              <a:xfrm>
                <a:off x="5020174" y="4662166"/>
                <a:ext cx="167927" cy="3124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3"/>
              <p:cNvSpPr/>
              <p:nvPr/>
            </p:nvSpPr>
            <p:spPr bwMode="auto">
              <a:xfrm>
                <a:off x="5201535" y="4746081"/>
                <a:ext cx="167927" cy="228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4"/>
              <p:cNvSpPr/>
              <p:nvPr/>
            </p:nvSpPr>
            <p:spPr bwMode="auto">
              <a:xfrm>
                <a:off x="5391294" y="4851419"/>
                <a:ext cx="167927" cy="1231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5"/>
              <p:cNvSpPr/>
              <p:nvPr/>
            </p:nvSpPr>
            <p:spPr bwMode="auto">
              <a:xfrm>
                <a:off x="5777527" y="4887127"/>
                <a:ext cx="167927" cy="874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6"/>
              <p:cNvSpPr/>
              <p:nvPr/>
            </p:nvSpPr>
            <p:spPr bwMode="auto">
              <a:xfrm>
                <a:off x="5958888" y="4928191"/>
                <a:ext cx="167927" cy="464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7"/>
              <p:cNvSpPr/>
              <p:nvPr/>
            </p:nvSpPr>
            <p:spPr bwMode="auto">
              <a:xfrm>
                <a:off x="6140250" y="4937118"/>
                <a:ext cx="167927" cy="37494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8"/>
              <p:cNvSpPr/>
              <p:nvPr/>
            </p:nvSpPr>
            <p:spPr bwMode="auto">
              <a:xfrm>
                <a:off x="6514727" y="4635386"/>
                <a:ext cx="167927" cy="33922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9"/>
              <p:cNvSpPr/>
              <p:nvPr/>
            </p:nvSpPr>
            <p:spPr bwMode="auto">
              <a:xfrm>
                <a:off x="6696089" y="4769290"/>
                <a:ext cx="167927" cy="20532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70"/>
              <p:cNvSpPr/>
              <p:nvPr/>
            </p:nvSpPr>
            <p:spPr bwMode="auto">
              <a:xfrm>
                <a:off x="6885847" y="4813926"/>
                <a:ext cx="167927" cy="16068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71"/>
              <p:cNvSpPr/>
              <p:nvPr/>
            </p:nvSpPr>
            <p:spPr bwMode="auto">
              <a:xfrm>
                <a:off x="7223380" y="4731797"/>
                <a:ext cx="198154" cy="24281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2"/>
              <p:cNvSpPr/>
              <p:nvPr/>
            </p:nvSpPr>
            <p:spPr bwMode="auto">
              <a:xfrm>
                <a:off x="7436649" y="4890697"/>
                <a:ext cx="196474" cy="8391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73"/>
              <p:cNvSpPr/>
              <p:nvPr/>
            </p:nvSpPr>
            <p:spPr bwMode="auto">
              <a:xfrm>
                <a:off x="7646557" y="4919264"/>
                <a:ext cx="167927" cy="55348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30000"/>
                  </a:spcBef>
                  <a:buSzPct val="75000"/>
                  <a:buFont typeface="Wingdings" charset="2"/>
                  <a:buNone/>
                  <a:defRPr/>
                </a:pP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4"/>
              <p:cNvSpPr/>
              <p:nvPr/>
            </p:nvSpPr>
            <p:spPr bwMode="auto">
              <a:xfrm>
                <a:off x="5885000" y="2757145"/>
                <a:ext cx="216626" cy="15532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n-GB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5"/>
              <p:cNvSpPr/>
              <p:nvPr/>
            </p:nvSpPr>
            <p:spPr bwMode="auto">
              <a:xfrm>
                <a:off x="5885000" y="3082088"/>
                <a:ext cx="216626" cy="1535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n-GB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76"/>
              <p:cNvSpPr/>
              <p:nvPr/>
            </p:nvSpPr>
            <p:spPr bwMode="auto">
              <a:xfrm>
                <a:off x="5885000" y="3435597"/>
                <a:ext cx="216626" cy="153544"/>
              </a:xfrm>
              <a:prstGeom prst="rect">
                <a:avLst/>
              </a:prstGeom>
              <a:solidFill>
                <a:srgbClr val="FF6600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n-GB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TextBox 77"/>
              <p:cNvSpPr txBox="1"/>
              <p:nvPr/>
            </p:nvSpPr>
            <p:spPr>
              <a:xfrm>
                <a:off x="6126814" y="2554445"/>
                <a:ext cx="1156988" cy="1246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18 - 44 </a:t>
                </a:r>
                <a:r>
                  <a:rPr lang="en-GB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yrs</a:t>
                </a:r>
                <a:endPara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45 - 64 </a:t>
                </a:r>
                <a:r>
                  <a:rPr lang="en-GB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yrs</a:t>
                </a:r>
                <a:endPara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≥65 </a:t>
                </a:r>
                <a:r>
                  <a:rPr lang="en-GB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yrs</a:t>
                </a:r>
                <a:endPara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9229" name="Straight Connector 80"/>
              <p:cNvCxnSpPr>
                <a:cxnSpLocks noChangeShapeType="1"/>
              </p:cNvCxnSpPr>
              <p:nvPr/>
            </p:nvCxnSpPr>
            <p:spPr bwMode="auto">
              <a:xfrm flipH="1">
                <a:off x="1180003" y="4981157"/>
                <a:ext cx="7532688" cy="0"/>
              </a:xfrm>
              <a:prstGeom prst="line">
                <a:avLst/>
              </a:prstGeom>
              <a:noFill/>
              <a:ln w="9525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" name="TextBox 81"/>
              <p:cNvSpPr txBox="1"/>
              <p:nvPr/>
            </p:nvSpPr>
            <p:spPr>
              <a:xfrm rot="18848494">
                <a:off x="2846646" y="5259910"/>
                <a:ext cx="1361310" cy="579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Woken by</a:t>
                </a:r>
                <a:b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partner</a:t>
                </a:r>
              </a:p>
            </p:txBody>
          </p:sp>
          <p:sp>
            <p:nvSpPr>
              <p:cNvPr id="79" name="TextBox 82"/>
              <p:cNvSpPr txBox="1"/>
              <p:nvPr/>
            </p:nvSpPr>
            <p:spPr>
              <a:xfrm rot="18848494">
                <a:off x="7053744" y="5367033"/>
                <a:ext cx="1706205" cy="579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Spontaneous</a:t>
                </a:r>
              </a:p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awakening</a:t>
                </a:r>
              </a:p>
            </p:txBody>
          </p:sp>
          <p:cxnSp>
            <p:nvCxnSpPr>
              <p:cNvPr id="49232" name="Straight Connector 86"/>
              <p:cNvCxnSpPr>
                <a:cxnSpLocks noChangeShapeType="1"/>
              </p:cNvCxnSpPr>
              <p:nvPr/>
            </p:nvCxnSpPr>
            <p:spPr bwMode="auto">
              <a:xfrm rot="-5400000">
                <a:off x="8617744" y="5018882"/>
                <a:ext cx="90487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TextBox 88"/>
              <p:cNvSpPr txBox="1"/>
              <p:nvPr/>
            </p:nvSpPr>
            <p:spPr>
              <a:xfrm rot="18848494">
                <a:off x="6817638" y="5173837"/>
                <a:ext cx="1011318" cy="34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r">
                  <a:defRPr/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Dream</a:t>
                </a:r>
              </a:p>
            </p:txBody>
          </p:sp>
          <p:cxnSp>
            <p:nvCxnSpPr>
              <p:cNvPr id="49234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995881" y="2153799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35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995881" y="2436374"/>
                <a:ext cx="139700" cy="0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" name="TextBox 90"/>
              <p:cNvSpPr txBox="1"/>
              <p:nvPr/>
            </p:nvSpPr>
            <p:spPr>
              <a:xfrm>
                <a:off x="515029" y="1951929"/>
                <a:ext cx="550457" cy="507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8" name="Rectangle 4"/>
            <p:cNvSpPr/>
            <p:nvPr/>
          </p:nvSpPr>
          <p:spPr>
            <a:xfrm>
              <a:off x="161128" y="2093813"/>
              <a:ext cx="8824580" cy="4417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161" name="TextBox 93"/>
            <p:cNvSpPr txBox="1">
              <a:spLocks noChangeArrowheads="1"/>
            </p:cNvSpPr>
            <p:nvPr/>
          </p:nvSpPr>
          <p:spPr bwMode="auto">
            <a:xfrm>
              <a:off x="1676124" y="2051338"/>
              <a:ext cx="6850176" cy="46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de-DE" sz="1400" dirty="0">
                  <a:latin typeface="Calibri" pitchFamily="34" charset="0"/>
                  <a:cs typeface="Calibri" pitchFamily="34" charset="0"/>
                </a:rPr>
                <a:t>Reasons Cited as “Often” Causing Sleep Disturbance</a:t>
              </a:r>
            </a:p>
          </p:txBody>
        </p:sp>
      </p:grpSp>
      <p:sp>
        <p:nvSpPr>
          <p:cNvPr id="85" name="Rechteck 84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5714241" y="5706856"/>
            <a:ext cx="32800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l-PL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Ohayon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MM</a:t>
            </a:r>
            <a:r>
              <a:rPr lang="pl-PL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l-PL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 Psychiatr Res</a:t>
            </a:r>
            <a:r>
              <a:rPr lang="de-DE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pl-PL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2008</a:t>
            </a:r>
            <a:r>
              <a:rPr lang="en-GB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43: 48 - 54.</a:t>
            </a:r>
            <a:endParaRPr lang="en-US" altLang="de-DE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57785" y="2698621"/>
            <a:ext cx="653601" cy="22206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9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45">
        <p:fade/>
      </p:transition>
    </mc:Choice>
    <mc:Fallback xmlns="">
      <p:transition spd="med" advTm="27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" y="542139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de-DE" sz="1800">
              <a:solidFill>
                <a:srgbClr val="000000"/>
              </a:solidFill>
            </a:endParaRPr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57150" y="1159670"/>
            <a:ext cx="9029700" cy="53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2800" b="1" dirty="0">
                <a:solidFill>
                  <a:srgbClr val="F03C14"/>
                </a:solidFill>
                <a:latin typeface="Calibri" pitchFamily="34" charset="0"/>
                <a:cs typeface="Calibri" pitchFamily="34" charset="0"/>
              </a:rPr>
              <a:t>SWS May Be Interrupted by Nocturia</a:t>
            </a:r>
          </a:p>
        </p:txBody>
      </p:sp>
      <p:sp>
        <p:nvSpPr>
          <p:cNvPr id="50181" name="Rectangle 80"/>
          <p:cNvSpPr>
            <a:spLocks noChangeArrowheads="1"/>
          </p:cNvSpPr>
          <p:nvPr/>
        </p:nvSpPr>
        <p:spPr bwMode="gray">
          <a:xfrm>
            <a:off x="650875" y="1629332"/>
            <a:ext cx="7837488" cy="41343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82800" bIns="82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first nocturia episode occurs within 2 to 3 hours on average </a:t>
            </a:r>
            <a:r>
              <a:rPr lang="en-GB" altLang="de-DE" sz="1600" baseline="30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</a:t>
            </a:r>
            <a:endParaRPr lang="en-GB" altLang="de-DE" sz="1600" baseline="30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2" name="Text Box 5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03414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50183" name="Text Box 5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82876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0184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59164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0185" name="Text Box 6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133476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50186" name="Text Box 5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43389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0187" name="Text Box 5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10151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50188" name="Text Box 6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786439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50189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610227" y="3898106"/>
            <a:ext cx="227013" cy="753666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0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292602" y="3885011"/>
            <a:ext cx="271463" cy="766763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1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618413" y="4635257"/>
            <a:ext cx="1525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600" b="1" dirty="0">
                <a:latin typeface="Calibri" pitchFamily="34" charset="0"/>
                <a:cs typeface="Calibri" pitchFamily="34" charset="0"/>
              </a:rPr>
              <a:t>hours of </a:t>
            </a:r>
            <a:r>
              <a:rPr lang="en-GB" altLang="de-DE" sz="1600" b="1" dirty="0">
                <a:latin typeface="Calibri" pitchFamily="34" charset="0"/>
                <a:cs typeface="Calibri" pitchFamily="34" charset="0"/>
              </a:rPr>
              <a:t>sleep</a:t>
            </a:r>
          </a:p>
        </p:txBody>
      </p:sp>
      <p:sp>
        <p:nvSpPr>
          <p:cNvPr id="50192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82702" y="2681288"/>
            <a:ext cx="125413" cy="1977629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3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76363" y="3077766"/>
            <a:ext cx="158750" cy="1581150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62150" y="3876675"/>
            <a:ext cx="203200" cy="772716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5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101852" y="3480198"/>
            <a:ext cx="74613" cy="1179909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522538" y="3080148"/>
            <a:ext cx="69850" cy="1579959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7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513013" y="3461149"/>
            <a:ext cx="184150" cy="1197769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8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695577" y="3880249"/>
            <a:ext cx="130175" cy="772715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9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762252" y="4271964"/>
            <a:ext cx="542925" cy="383381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0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295650" y="3484960"/>
            <a:ext cx="236538" cy="1181100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1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935290" y="3882630"/>
            <a:ext cx="282575" cy="588169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2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962402" y="3093245"/>
            <a:ext cx="92075" cy="1566863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3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052890" y="3487341"/>
            <a:ext cx="344487" cy="1176338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4" name="Rectangle 2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4519613" y="3481388"/>
            <a:ext cx="342900" cy="1177529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5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478463" y="3463529"/>
            <a:ext cx="227012" cy="1196578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902327" y="3100389"/>
            <a:ext cx="93663" cy="1559719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827715" y="2701529"/>
            <a:ext cx="85725" cy="1950244"/>
          </a:xfrm>
          <a:prstGeom prst="rect">
            <a:avLst/>
          </a:prstGeom>
          <a:solidFill>
            <a:srgbClr val="47FFA3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8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776915" y="3461148"/>
            <a:ext cx="136525" cy="1201340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09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345115" y="3071812"/>
            <a:ext cx="142875" cy="1587104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1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461125" y="2694385"/>
            <a:ext cx="84138" cy="1950244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1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6610352" y="2694385"/>
            <a:ext cx="85725" cy="1957388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1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461125" y="3074194"/>
            <a:ext cx="192088" cy="1587104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1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602413" y="3464720"/>
            <a:ext cx="442912" cy="1196579"/>
          </a:xfrm>
          <a:prstGeom prst="rect">
            <a:avLst/>
          </a:prstGeom>
          <a:solidFill>
            <a:srgbClr val="47FFA3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14" name="Line 41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>
            <a:off x="1281113" y="2559845"/>
            <a:ext cx="0" cy="216812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42"/>
          <p:cNvSpPr>
            <a:spLocks noChangeShapeType="1"/>
          </p:cNvSpPr>
          <p:nvPr>
            <p:custDataLst>
              <p:tags r:id="rId34"/>
            </p:custDataLst>
          </p:nvPr>
        </p:nvSpPr>
        <p:spPr bwMode="gray">
          <a:xfrm>
            <a:off x="2055813" y="4649393"/>
            <a:ext cx="0" cy="86915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gray">
          <a:xfrm>
            <a:off x="2830513" y="4660107"/>
            <a:ext cx="0" cy="66675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gray">
          <a:xfrm>
            <a:off x="3605213" y="4660107"/>
            <a:ext cx="0" cy="66675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Line 45"/>
          <p:cNvSpPr>
            <a:spLocks noChangeShapeType="1"/>
          </p:cNvSpPr>
          <p:nvPr>
            <p:custDataLst>
              <p:tags r:id="rId37"/>
            </p:custDataLst>
          </p:nvPr>
        </p:nvSpPr>
        <p:spPr bwMode="gray">
          <a:xfrm>
            <a:off x="4379913" y="4660107"/>
            <a:ext cx="0" cy="66675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Line 46"/>
          <p:cNvSpPr>
            <a:spLocks noChangeShapeType="1"/>
          </p:cNvSpPr>
          <p:nvPr>
            <p:custDataLst>
              <p:tags r:id="rId38"/>
            </p:custDataLst>
          </p:nvPr>
        </p:nvSpPr>
        <p:spPr bwMode="gray">
          <a:xfrm>
            <a:off x="5154613" y="4657726"/>
            <a:ext cx="0" cy="69056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Line 47"/>
          <p:cNvSpPr>
            <a:spLocks noChangeShapeType="1"/>
          </p:cNvSpPr>
          <p:nvPr>
            <p:custDataLst>
              <p:tags r:id="rId39"/>
            </p:custDataLst>
          </p:nvPr>
        </p:nvSpPr>
        <p:spPr bwMode="gray">
          <a:xfrm>
            <a:off x="5929313" y="4660107"/>
            <a:ext cx="0" cy="66675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48"/>
          <p:cNvSpPr>
            <a:spLocks noChangeShapeType="1"/>
          </p:cNvSpPr>
          <p:nvPr>
            <p:custDataLst>
              <p:tags r:id="rId40"/>
            </p:custDataLst>
          </p:nvPr>
        </p:nvSpPr>
        <p:spPr bwMode="gray">
          <a:xfrm>
            <a:off x="6702425" y="4660107"/>
            <a:ext cx="0" cy="66675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gray">
          <a:xfrm>
            <a:off x="7478713" y="4657726"/>
            <a:ext cx="0" cy="69056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3" name="Line 50"/>
          <p:cNvSpPr>
            <a:spLocks noChangeShapeType="1"/>
          </p:cNvSpPr>
          <p:nvPr>
            <p:custDataLst>
              <p:tags r:id="rId42"/>
            </p:custDataLst>
          </p:nvPr>
        </p:nvSpPr>
        <p:spPr bwMode="gray">
          <a:xfrm rot="-5400000">
            <a:off x="1228725" y="4191794"/>
            <a:ext cx="0" cy="107950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4" name="Line 51"/>
          <p:cNvSpPr>
            <a:spLocks noChangeShapeType="1"/>
          </p:cNvSpPr>
          <p:nvPr>
            <p:custDataLst>
              <p:tags r:id="rId43"/>
            </p:custDataLst>
          </p:nvPr>
        </p:nvSpPr>
        <p:spPr bwMode="gray">
          <a:xfrm rot="-5400000">
            <a:off x="1227932" y="3817145"/>
            <a:ext cx="0" cy="109537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5" name="Line 52"/>
          <p:cNvSpPr>
            <a:spLocks noChangeShapeType="1"/>
          </p:cNvSpPr>
          <p:nvPr>
            <p:custDataLst>
              <p:tags r:id="rId44"/>
            </p:custDataLst>
          </p:nvPr>
        </p:nvSpPr>
        <p:spPr bwMode="gray">
          <a:xfrm rot="-5400000">
            <a:off x="1229519" y="3398441"/>
            <a:ext cx="0" cy="106362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6" name="Line 53"/>
          <p:cNvSpPr>
            <a:spLocks noChangeShapeType="1"/>
          </p:cNvSpPr>
          <p:nvPr>
            <p:custDataLst>
              <p:tags r:id="rId45"/>
            </p:custDataLst>
          </p:nvPr>
        </p:nvSpPr>
        <p:spPr bwMode="gray">
          <a:xfrm rot="-5400000">
            <a:off x="1227932" y="3002758"/>
            <a:ext cx="0" cy="109537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7" name="Line 54"/>
          <p:cNvSpPr>
            <a:spLocks noChangeShapeType="1"/>
          </p:cNvSpPr>
          <p:nvPr>
            <p:custDataLst>
              <p:tags r:id="rId46"/>
            </p:custDataLst>
          </p:nvPr>
        </p:nvSpPr>
        <p:spPr bwMode="gray">
          <a:xfrm rot="-5400000">
            <a:off x="1227932" y="2609851"/>
            <a:ext cx="0" cy="1095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8" name="Text Box 6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916178" y="2940845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4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50229" name="Text Box 6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905065" y="3337323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4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0230" name="Text Box 6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900303" y="3749279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4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0231" name="Text Box 6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86015" y="4131470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4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0232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25359" y="2541986"/>
            <a:ext cx="6843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de-DE" sz="1400" b="1" dirty="0">
                <a:latin typeface="Calibri" pitchFamily="34" charset="0"/>
                <a:cs typeface="Calibri" pitchFamily="34" charset="0"/>
              </a:rPr>
              <a:t>Awake</a:t>
            </a:r>
          </a:p>
        </p:txBody>
      </p:sp>
      <p:sp>
        <p:nvSpPr>
          <p:cNvPr id="50233" name="Text Box 7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874713" y="2309812"/>
            <a:ext cx="847348" cy="338554"/>
          </a:xfrm>
          <a:prstGeom prst="rect">
            <a:avLst/>
          </a:prstGeom>
          <a:solidFill>
            <a:srgbClr val="2C7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Stages </a:t>
            </a:r>
            <a:r>
              <a:rPr lang="en-GB" altLang="de-DE" sz="1600" b="1" baseline="30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0234" name="AutoShape 75"/>
          <p:cNvSpPr>
            <a:spLocks/>
          </p:cNvSpPr>
          <p:nvPr>
            <p:custDataLst>
              <p:tags r:id="rId53"/>
            </p:custDataLst>
          </p:nvPr>
        </p:nvSpPr>
        <p:spPr bwMode="gray">
          <a:xfrm rot="5400000" flipH="1">
            <a:off x="2789637" y="3389017"/>
            <a:ext cx="116681" cy="3343275"/>
          </a:xfrm>
          <a:prstGeom prst="leftBrace">
            <a:avLst>
              <a:gd name="adj1" fmla="val 177589"/>
              <a:gd name="adj2" fmla="val 49116"/>
            </a:avLst>
          </a:prstGeom>
          <a:noFill/>
          <a:ln w="28575">
            <a:solidFill>
              <a:srgbClr val="47D2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35" name="Text Box 7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2119315" y="5140142"/>
            <a:ext cx="1512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>
                <a:latin typeface="Calibri" pitchFamily="34" charset="0"/>
                <a:cs typeface="Calibri" pitchFamily="34" charset="0"/>
              </a:rPr>
              <a:t>SWS phases</a:t>
            </a:r>
          </a:p>
        </p:txBody>
      </p:sp>
      <p:sp>
        <p:nvSpPr>
          <p:cNvPr id="50236" name="Text Box 78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7665481" y="3702210"/>
            <a:ext cx="78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>
                <a:latin typeface="Calibri" pitchFamily="34" charset="0"/>
                <a:cs typeface="Calibri" pitchFamily="34" charset="0"/>
              </a:rPr>
              <a:t>SWS</a:t>
            </a:r>
            <a:endParaRPr lang="en-US" altLang="de-DE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37" name="Rectangle 72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1677990" y="4273154"/>
            <a:ext cx="288925" cy="385763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38" name="Rectangle 73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1533527" y="3886200"/>
            <a:ext cx="144463" cy="769144"/>
          </a:xfrm>
          <a:prstGeom prst="rect">
            <a:avLst/>
          </a:prstGeom>
          <a:solidFill>
            <a:srgbClr val="47D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39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3087690" y="3479008"/>
            <a:ext cx="79375" cy="1183481"/>
          </a:xfrm>
          <a:prstGeom prst="rect">
            <a:avLst/>
          </a:prstGeom>
          <a:solidFill>
            <a:srgbClr val="47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40" name="Text Box 6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6578601" y="4701780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50241" name="Line 78"/>
          <p:cNvSpPr>
            <a:spLocks noChangeShapeType="1"/>
          </p:cNvSpPr>
          <p:nvPr/>
        </p:nvSpPr>
        <p:spPr bwMode="gray">
          <a:xfrm flipV="1">
            <a:off x="2822575" y="2632472"/>
            <a:ext cx="0" cy="2019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2" name="Text Box 79"/>
          <p:cNvSpPr txBox="1">
            <a:spLocks noChangeArrowheads="1"/>
          </p:cNvSpPr>
          <p:nvPr/>
        </p:nvSpPr>
        <p:spPr bwMode="gray">
          <a:xfrm>
            <a:off x="2212975" y="211223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de-DE" sz="1400" dirty="0">
                <a:latin typeface="Calibri" pitchFamily="34" charset="0"/>
                <a:cs typeface="Calibri" pitchFamily="34" charset="0"/>
              </a:rPr>
              <a:t>1</a:t>
            </a:r>
            <a:r>
              <a:rPr lang="en-GB" altLang="de-DE" sz="1400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GB" altLang="de-DE" sz="1400" dirty="0">
                <a:latin typeface="Calibri" pitchFamily="34" charset="0"/>
                <a:cs typeface="Calibri" pitchFamily="34" charset="0"/>
              </a:rPr>
              <a:t> nocturia </a:t>
            </a:r>
            <a:r>
              <a:rPr lang="en-GB" altLang="de-DE" sz="1400" dirty="0">
                <a:latin typeface="Calibri" pitchFamily="34" charset="0"/>
                <a:cs typeface="Calibri" pitchFamily="34" charset="0"/>
              </a:rPr>
              <a:t>episode</a:t>
            </a:r>
          </a:p>
        </p:txBody>
      </p:sp>
      <p:sp>
        <p:nvSpPr>
          <p:cNvPr id="50243" name="Rectangle 14"/>
          <p:cNvSpPr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2171700" y="2693195"/>
            <a:ext cx="330200" cy="1966913"/>
          </a:xfrm>
          <a:prstGeom prst="rect">
            <a:avLst/>
          </a:prstGeom>
          <a:solidFill>
            <a:srgbClr val="2C7C9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44" name="Rectangle 15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3533777" y="2696767"/>
            <a:ext cx="430213" cy="1966913"/>
          </a:xfrm>
          <a:prstGeom prst="rect">
            <a:avLst/>
          </a:prstGeom>
          <a:solidFill>
            <a:srgbClr val="2C7C9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45" name="Rectangle 30"/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5988050" y="2697958"/>
            <a:ext cx="482600" cy="1964531"/>
          </a:xfrm>
          <a:prstGeom prst="rect">
            <a:avLst/>
          </a:prstGeom>
          <a:solidFill>
            <a:srgbClr val="2C7C9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46" name="Rectangle 34"/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4860927" y="2697958"/>
            <a:ext cx="542925" cy="1964531"/>
          </a:xfrm>
          <a:prstGeom prst="rect">
            <a:avLst/>
          </a:prstGeom>
          <a:solidFill>
            <a:srgbClr val="2C7C9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47" name="Rectangle 39"/>
          <p:cNvSpPr>
            <a:spLocks noChangeArrowheads="1"/>
          </p:cNvSpPr>
          <p:nvPr>
            <p:custDataLst>
              <p:tags r:id="rId64"/>
            </p:custDataLst>
          </p:nvPr>
        </p:nvSpPr>
        <p:spPr bwMode="gray">
          <a:xfrm>
            <a:off x="7010400" y="2708673"/>
            <a:ext cx="471488" cy="1956197"/>
          </a:xfrm>
          <a:prstGeom prst="rect">
            <a:avLst/>
          </a:prstGeom>
          <a:solidFill>
            <a:srgbClr val="2C7C9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48" name="Text Box 63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gray">
          <a:xfrm rot="-5400000">
            <a:off x="2071345" y="3034012"/>
            <a:ext cx="530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REM</a:t>
            </a:r>
          </a:p>
        </p:txBody>
      </p:sp>
      <p:sp>
        <p:nvSpPr>
          <p:cNvPr id="50249" name="Text Box 7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gray">
          <a:xfrm rot="-5400000">
            <a:off x="3483426" y="3034012"/>
            <a:ext cx="530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REM</a:t>
            </a:r>
          </a:p>
        </p:txBody>
      </p:sp>
      <p:sp>
        <p:nvSpPr>
          <p:cNvPr id="50250" name="Text Box 72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gray">
          <a:xfrm rot="-5400000">
            <a:off x="4866932" y="3028058"/>
            <a:ext cx="530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REM</a:t>
            </a:r>
          </a:p>
        </p:txBody>
      </p:sp>
      <p:sp>
        <p:nvSpPr>
          <p:cNvPr id="50251" name="Text Box 73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gray">
          <a:xfrm rot="-5400000">
            <a:off x="5963895" y="3031630"/>
            <a:ext cx="530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REM</a:t>
            </a:r>
          </a:p>
        </p:txBody>
      </p:sp>
      <p:sp>
        <p:nvSpPr>
          <p:cNvPr id="50252" name="Text Box 7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gray">
          <a:xfrm rot="-5400000">
            <a:off x="6980688" y="3004246"/>
            <a:ext cx="530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de-DE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REM</a:t>
            </a:r>
          </a:p>
        </p:txBody>
      </p:sp>
      <p:sp>
        <p:nvSpPr>
          <p:cNvPr id="50253" name="Line 40"/>
          <p:cNvSpPr>
            <a:spLocks noChangeShapeType="1"/>
          </p:cNvSpPr>
          <p:nvPr>
            <p:custDataLst>
              <p:tags r:id="rId70"/>
            </p:custDataLst>
          </p:nvPr>
        </p:nvSpPr>
        <p:spPr bwMode="gray">
          <a:xfrm>
            <a:off x="1176338" y="4658916"/>
            <a:ext cx="6450012" cy="0"/>
          </a:xfrm>
          <a:prstGeom prst="line">
            <a:avLst/>
          </a:prstGeom>
          <a:noFill/>
          <a:ln w="28575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4" name="Line 77"/>
          <p:cNvSpPr>
            <a:spLocks noChangeShapeType="1"/>
          </p:cNvSpPr>
          <p:nvPr>
            <p:custDataLst>
              <p:tags r:id="rId71"/>
            </p:custDataLst>
          </p:nvPr>
        </p:nvSpPr>
        <p:spPr bwMode="gray">
          <a:xfrm>
            <a:off x="1268413" y="3877866"/>
            <a:ext cx="6367462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5" name="TextBox 2"/>
          <p:cNvSpPr txBox="1">
            <a:spLocks noChangeArrowheads="1"/>
          </p:cNvSpPr>
          <p:nvPr/>
        </p:nvSpPr>
        <p:spPr bwMode="auto">
          <a:xfrm>
            <a:off x="1106488" y="5065134"/>
            <a:ext cx="7467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de-DE" sz="100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0" name="Rechteck 79"/>
          <p:cNvSpPr/>
          <p:nvPr/>
        </p:nvSpPr>
        <p:spPr>
          <a:xfrm>
            <a:off x="7911014" y="5538789"/>
            <a:ext cx="12397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0" name="Content Placeholder 4"/>
          <p:cNvSpPr txBox="1">
            <a:spLocks/>
          </p:cNvSpPr>
          <p:nvPr/>
        </p:nvSpPr>
        <p:spPr bwMode="auto">
          <a:xfrm>
            <a:off x="4646165" y="5360263"/>
            <a:ext cx="43418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336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68375" indent="-282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63650" indent="-2952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546225" indent="-282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034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4606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178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375025" indent="-28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D6ECEE"/>
              </a:buClr>
              <a:buSzPct val="110000"/>
            </a:pPr>
            <a:r>
              <a:rPr lang="fr-FR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1. van Kerrebroeck P et al. </a:t>
            </a:r>
            <a:r>
              <a:rPr lang="fr-FR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fr-FR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de-DE" sz="1100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Urol</a:t>
            </a:r>
            <a:r>
              <a:rPr lang="fr-FR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fr-FR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2007; 52: 221 - 229. </a:t>
            </a:r>
          </a:p>
          <a:p>
            <a:pPr algn="r" eaLnBrk="1" hangingPunct="1">
              <a:buClr>
                <a:srgbClr val="D6ECEE"/>
              </a:buClr>
              <a:buSzPct val="110000"/>
            </a:pPr>
            <a:r>
              <a:rPr lang="fr-FR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nl-B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Stanley N.</a:t>
            </a:r>
            <a:r>
              <a:rPr lang="nl-BE" altLang="de-DE" sz="11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Eur Urol Suppl.</a:t>
            </a:r>
            <a:r>
              <a:rPr lang="nl-B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4: 17 – 19. </a:t>
            </a:r>
          </a:p>
          <a:p>
            <a:pPr algn="r" eaLnBrk="1" hangingPunct="1">
              <a:buClr>
                <a:srgbClr val="D6ECEE"/>
              </a:buClr>
              <a:buSzPct val="110000"/>
            </a:pPr>
            <a:r>
              <a:rPr lang="nl-BE" altLang="de-DE" sz="11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Courtesy of Prof. Donald Bliwise </a:t>
            </a:r>
            <a:endParaRPr lang="fr-FR" altLang="de-DE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917">
        <p:fade/>
      </p:transition>
    </mc:Choice>
    <mc:Fallback xmlns="">
      <p:transition spd="med" advTm="44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T0IVeqSE6iFGAv9hAiM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KXZ_lFWEqVjktPrkoRR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KmmOWz.EK4f8rnhFFx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OHsKZY2UGAK2cVRave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uovkasdEeGtBsvCov95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TycM_sMUWxFmZK.3RS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400MfV_0GmU0H46Gfp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gZeZbOzU6buUlrygE9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bG67K4ECml72Cin6F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3DWEy2hUe697Df5w7I0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le9199FU6tK3X6aeEh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sj1R0r4k6ACz42iMpFp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K9a7YS80CQAE.I1smR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esdZwtPES1oHap8hue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3xMXNmrEucrL8p9OCME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127XHlrEGJirl1bLrL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GhNruHGUWpiSW2AnY2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602OZTGU.T3SSXFfoR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tmS0U4U0aBowSLIIWc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bk7Ozhz0uWgIubpzoz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0TTiiH9kC4q7E6e47O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vyFHsBiEuABZO7H4Bcw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9GHU86kk6O5XAiLywY8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OD2vQ74UePPWH.ZwOg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UuxYqfk06bA0_94iWN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lwJ0Rax068KpHOlnfH2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.jMfcgh06Xr1D151kMm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YLiyGuTkW6d8PIMlrr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POsl1LkCJCXIMex6c6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.bodbA7E6x03iKlbeS8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4YcSPbHUq.P5jZoTx.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ckX095_UeuDg3Kb.wr5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64z0MZ2kSK1PcTps3Ys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D.25GhbUiXj_IXqznm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pOwxYp70GSdlyf1MFX.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83MkeUf0W8UCgR.NAJ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EE60gy_0mUzecDuUCLg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B3AsTDRUGLAAVMxZMAi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cX4LlouUWnaOq3_DRP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Z.ypSG2E.PgSL5nkRx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lJ5vHZw0ig0HaI2aVv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PfpXuRC0STpliKmxEu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SRwre7f0OOjZV48XDbe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LW6Fq8.E.5QzT6bsC54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U1FdW4hUa41MEbHeRT7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IhoF.sH0.Blvde0GsSK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F1Vi3Amke_jghN7QAk6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OdmDNz3USP7zxW5cZy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Rnsqjky06U5xecaKPXD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lHB_0IiUWs8LpwHHhAr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p2qfkqw0SIyFb6eLwVl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FWZtrVrUCEf4Dw667Q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6j9JxGNUCegpW1ehP4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Kkz1SXDkyytOtKhOQFC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cR4zbU40GGDjikaSn2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MC5CahkGg.FoPaw0o8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fyxcbP06kGB3Ll594I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B31C4iykiVRxLXaxIH4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kMvWLRyEmMeCtCsaV4E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rkYLgG4Em1dObyu_tIf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V95FeISUiCrQHcocWki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0SXjVFHEOG1VfOCAmR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eJPA66ECXz6NruGzgx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OQOeggq0yhN4qYSOJB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zec33jgEq9zqmvpjRqB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9oAx8.1EWB1rE1ujVr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g0IePysk2gS_JG0BOw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BoEJM1_EKfcWwFkZz4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4J.dZFekOlfjjXXhfnI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pwbFBR00Wv5E7oiNWN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_HwwCuOkOSMVwUV6_x2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1516</Words>
  <Application>Microsoft Office PowerPoint</Application>
  <PresentationFormat>On-screen Show (4:3)</PresentationFormat>
  <Paragraphs>259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Lucida Sans Unicode</vt:lpstr>
      <vt:lpstr>Wingdings</vt:lpstr>
      <vt:lpstr>Office Theme</vt:lpstr>
      <vt:lpstr>Nocturia &amp; Menopauses All You Have To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≥2 Voids Per Night Are Bothersome</vt:lpstr>
      <vt:lpstr>PowerPoint Presentation</vt:lpstr>
      <vt:lpstr>Consequences of Nocturia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Uroflowmetry</vt:lpstr>
      <vt:lpstr>Detrusor Overactivity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LaserCo</dc:creator>
  <cp:lastModifiedBy>Dr. Hajebrahimi</cp:lastModifiedBy>
  <cp:revision>43</cp:revision>
  <dcterms:created xsi:type="dcterms:W3CDTF">2019-08-23T11:14:19Z</dcterms:created>
  <dcterms:modified xsi:type="dcterms:W3CDTF">2020-12-22T18:54:25Z</dcterms:modified>
</cp:coreProperties>
</file>